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82" r:id="rId3"/>
    <p:sldId id="273" r:id="rId4"/>
    <p:sldId id="265" r:id="rId5"/>
    <p:sldId id="258" r:id="rId6"/>
    <p:sldId id="274" r:id="rId7"/>
    <p:sldId id="259" r:id="rId8"/>
    <p:sldId id="260" r:id="rId9"/>
    <p:sldId id="264" r:id="rId10"/>
    <p:sldId id="283" r:id="rId11"/>
    <p:sldId id="269" r:id="rId12"/>
    <p:sldId id="270" r:id="rId13"/>
    <p:sldId id="284" r:id="rId14"/>
    <p:sldId id="277" r:id="rId15"/>
    <p:sldId id="281" r:id="rId16"/>
    <p:sldId id="28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55468-4195-4C55-91EF-77FBDC6D8E04}" v="1815" dt="2023-04-20T01:58:48.248"/>
    <p1510:client id="{8F6E55AC-57CE-4179-AF34-98E7281C7438}" v="7" dt="2023-04-19T18:45:22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5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4CEDB-9FC6-4961-B11E-29690FBE77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E8EC8-7A2B-4907-AE7D-AD58379B2B00}">
      <dgm:prSet custT="1"/>
      <dgm:spPr/>
      <dgm:t>
        <a:bodyPr/>
        <a:lstStyle/>
        <a:p>
          <a:r>
            <a:rPr lang="en-US" sz="1400" b="1" dirty="0"/>
            <a:t>JANUARY 2017                               </a:t>
          </a:r>
          <a:r>
            <a:rPr lang="en-US" sz="1100" baseline="0" dirty="0"/>
            <a:t>GA General Assembly convenes 2017 Legislative Session</a:t>
          </a:r>
        </a:p>
      </dgm:t>
    </dgm:pt>
    <dgm:pt modelId="{C240600F-8419-420E-BFB4-C8EB74343E33}" type="parTrans" cxnId="{5537A175-75A9-47EF-967F-47A69E22295E}">
      <dgm:prSet/>
      <dgm:spPr/>
      <dgm:t>
        <a:bodyPr/>
        <a:lstStyle/>
        <a:p>
          <a:endParaRPr lang="en-US" sz="1100"/>
        </a:p>
      </dgm:t>
    </dgm:pt>
    <dgm:pt modelId="{F795059A-46FD-4133-9A81-AF46598BF8F7}" type="sibTrans" cxnId="{5537A175-75A9-47EF-967F-47A69E22295E}">
      <dgm:prSet/>
      <dgm:spPr/>
      <dgm:t>
        <a:bodyPr/>
        <a:lstStyle/>
        <a:p>
          <a:endParaRPr lang="en-US" sz="1100"/>
        </a:p>
      </dgm:t>
    </dgm:pt>
    <dgm:pt modelId="{A3E8CE3E-E693-402D-989E-38EB8ECD5DAA}">
      <dgm:prSet custT="1"/>
      <dgm:spPr/>
      <dgm:t>
        <a:bodyPr/>
        <a:lstStyle/>
        <a:p>
          <a:r>
            <a:rPr lang="en-US" sz="1400" b="1" dirty="0"/>
            <a:t>JANUARY 2017                                   </a:t>
          </a:r>
          <a:r>
            <a:rPr lang="en-US" sz="1200" dirty="0"/>
            <a:t>Senate Bill 156 is introduced. The bill restricts the use of SPLOST funds to Transportation 85% and Capital Outlay 15</a:t>
          </a:r>
          <a:r>
            <a:rPr lang="en-US" sz="1100" dirty="0"/>
            <a:t>%</a:t>
          </a:r>
        </a:p>
      </dgm:t>
    </dgm:pt>
    <dgm:pt modelId="{68F0BE2D-F367-4F82-9028-6163FDA52745}" type="parTrans" cxnId="{228CFD49-4241-40CF-B134-D766FA1A872B}">
      <dgm:prSet/>
      <dgm:spPr/>
      <dgm:t>
        <a:bodyPr/>
        <a:lstStyle/>
        <a:p>
          <a:endParaRPr lang="en-US" sz="1100"/>
        </a:p>
      </dgm:t>
    </dgm:pt>
    <dgm:pt modelId="{28ACFCC5-F854-4A3D-AF82-EA45E3C3CA85}" type="sibTrans" cxnId="{228CFD49-4241-40CF-B134-D766FA1A872B}">
      <dgm:prSet/>
      <dgm:spPr/>
      <dgm:t>
        <a:bodyPr/>
        <a:lstStyle/>
        <a:p>
          <a:endParaRPr lang="en-US" sz="1100"/>
        </a:p>
      </dgm:t>
    </dgm:pt>
    <dgm:pt modelId="{4497E641-C55C-43EC-A8BD-4D4ECBF888BE}">
      <dgm:prSet custT="1"/>
      <dgm:spPr/>
      <dgm:t>
        <a:bodyPr/>
        <a:lstStyle/>
        <a:p>
          <a:r>
            <a:rPr lang="en-US" sz="1400" b="1" dirty="0"/>
            <a:t>FEBRUARY 2017                                       </a:t>
          </a:r>
          <a:r>
            <a:rPr lang="en-US" sz="1200" dirty="0"/>
            <a:t>SB 156 was amended to include exemptions for unprepared food sales and prescription drugs </a:t>
          </a:r>
        </a:p>
      </dgm:t>
    </dgm:pt>
    <dgm:pt modelId="{F704824D-4FD6-4361-92AB-FDF3F4B19AFA}" type="parTrans" cxnId="{8DFF13E4-3029-4516-A157-3066512CC5ED}">
      <dgm:prSet/>
      <dgm:spPr/>
      <dgm:t>
        <a:bodyPr/>
        <a:lstStyle/>
        <a:p>
          <a:endParaRPr lang="en-US" sz="1100"/>
        </a:p>
      </dgm:t>
    </dgm:pt>
    <dgm:pt modelId="{80FFD52D-CA3B-4F42-B347-86469D0F7770}" type="sibTrans" cxnId="{8DFF13E4-3029-4516-A157-3066512CC5ED}">
      <dgm:prSet/>
      <dgm:spPr/>
      <dgm:t>
        <a:bodyPr/>
        <a:lstStyle/>
        <a:p>
          <a:endParaRPr lang="en-US" sz="1100"/>
        </a:p>
      </dgm:t>
    </dgm:pt>
    <dgm:pt modelId="{DAA625C4-5476-4D02-8CBC-08708A856CAF}">
      <dgm:prSet custT="1"/>
      <dgm:spPr/>
      <dgm:t>
        <a:bodyPr/>
        <a:lstStyle/>
        <a:p>
          <a:r>
            <a:rPr lang="en-US" sz="1400" b="1" dirty="0"/>
            <a:t>FEBRUARY 2017                                     </a:t>
          </a:r>
          <a:r>
            <a:rPr lang="en-US" sz="1200" b="1" dirty="0"/>
            <a:t>- </a:t>
          </a:r>
          <a:r>
            <a:rPr lang="en-US" sz="1200" dirty="0"/>
            <a:t>DeKalb holds a joint Delegation meeting at the Capitol to review draft SPLOST and EHOST Legislation. </a:t>
          </a:r>
        </a:p>
      </dgm:t>
    </dgm:pt>
    <dgm:pt modelId="{47996D55-D230-4E9E-9513-3A551027F3FC}" type="parTrans" cxnId="{98184C32-9844-45E2-BA20-715877F1D736}">
      <dgm:prSet/>
      <dgm:spPr/>
      <dgm:t>
        <a:bodyPr/>
        <a:lstStyle/>
        <a:p>
          <a:endParaRPr lang="en-US" sz="1100"/>
        </a:p>
      </dgm:t>
    </dgm:pt>
    <dgm:pt modelId="{A736049B-F9C5-4F22-8AE4-A59CB802A3F4}" type="sibTrans" cxnId="{98184C32-9844-45E2-BA20-715877F1D736}">
      <dgm:prSet/>
      <dgm:spPr/>
      <dgm:t>
        <a:bodyPr/>
        <a:lstStyle/>
        <a:p>
          <a:endParaRPr lang="en-US" sz="1100"/>
        </a:p>
      </dgm:t>
    </dgm:pt>
    <dgm:pt modelId="{B59E2148-8273-4E4D-A78F-95D6FB8311AF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/>
            <a:t>MARCH 2017</a:t>
          </a:r>
        </a:p>
        <a:p>
          <a:r>
            <a:rPr lang="en-US" sz="1200" b="1" dirty="0"/>
            <a:t> </a:t>
          </a:r>
          <a:r>
            <a:rPr lang="en-US" sz="1200" dirty="0"/>
            <a:t>Senate Bill 156 passes the Georgia General </a:t>
          </a:r>
          <a:r>
            <a:rPr lang="en-US" sz="1400" dirty="0"/>
            <a:t>Assembly</a:t>
          </a:r>
          <a:r>
            <a:rPr lang="en-US" sz="1200" dirty="0"/>
            <a:t> on the final day of the Legislative Session                                                                                                                              </a:t>
          </a:r>
        </a:p>
      </dgm:t>
    </dgm:pt>
    <dgm:pt modelId="{7F694952-3B62-4E29-B55B-6D0783170401}" type="parTrans" cxnId="{9830FE74-C65C-44C6-BAB1-062C528DE18F}">
      <dgm:prSet/>
      <dgm:spPr/>
      <dgm:t>
        <a:bodyPr/>
        <a:lstStyle/>
        <a:p>
          <a:endParaRPr lang="en-US" sz="1100"/>
        </a:p>
      </dgm:t>
    </dgm:pt>
    <dgm:pt modelId="{BE510A50-0C0A-47C1-921F-7F9FE82469A6}" type="sibTrans" cxnId="{9830FE74-C65C-44C6-BAB1-062C528DE18F}">
      <dgm:prSet/>
      <dgm:spPr/>
      <dgm:t>
        <a:bodyPr/>
        <a:lstStyle/>
        <a:p>
          <a:endParaRPr lang="en-US" sz="1100"/>
        </a:p>
      </dgm:t>
    </dgm:pt>
    <dgm:pt modelId="{AF5CEC9B-B252-445B-8A7C-BEBD2E47797F}">
      <dgm:prSet custT="1"/>
      <dgm:spPr/>
      <dgm:t>
        <a:bodyPr/>
        <a:lstStyle/>
        <a:p>
          <a:r>
            <a:rPr lang="en-US" sz="1400" b="1" dirty="0"/>
            <a:t>APRIL 2017</a:t>
          </a:r>
        </a:p>
        <a:p>
          <a:r>
            <a:rPr lang="en-US" sz="1200" b="1" dirty="0"/>
            <a:t>  </a:t>
          </a:r>
          <a:r>
            <a:rPr lang="en-US" sz="1200" dirty="0"/>
            <a:t>County Staff and Administration , assemble GSU survey analysis and begin need needs assessment plan</a:t>
          </a:r>
        </a:p>
      </dgm:t>
    </dgm:pt>
    <dgm:pt modelId="{A0D3E3E9-C918-4A35-BB06-218E694397D9}" type="parTrans" cxnId="{7199DDA1-D3AB-4C75-A93E-50399E560187}">
      <dgm:prSet/>
      <dgm:spPr/>
      <dgm:t>
        <a:bodyPr/>
        <a:lstStyle/>
        <a:p>
          <a:endParaRPr lang="en-US" sz="1100"/>
        </a:p>
      </dgm:t>
    </dgm:pt>
    <dgm:pt modelId="{8C486667-2AE1-4B1A-917C-C9A6004BFDDA}" type="sibTrans" cxnId="{7199DDA1-D3AB-4C75-A93E-50399E560187}">
      <dgm:prSet/>
      <dgm:spPr/>
      <dgm:t>
        <a:bodyPr/>
        <a:lstStyle/>
        <a:p>
          <a:endParaRPr lang="en-US" sz="1100"/>
        </a:p>
      </dgm:t>
    </dgm:pt>
    <dgm:pt modelId="{08B1710B-9F3A-4934-B3A3-3448FEAE24D3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/>
            <a:t>MAY 2017                                                   </a:t>
          </a:r>
          <a:r>
            <a:rPr lang="en-US" sz="1200" b="1" dirty="0"/>
            <a:t>- </a:t>
          </a:r>
          <a:r>
            <a:rPr lang="en-US" sz="1200" dirty="0"/>
            <a:t>Governor Deal signs Senate Bill 156. DeKalb BOC, the DeKalb Delegation and the CEO attend the bill signing</a:t>
          </a:r>
        </a:p>
      </dgm:t>
    </dgm:pt>
    <dgm:pt modelId="{F0D2C8D9-1483-4190-90A4-51E9D717F7B0}" type="parTrans" cxnId="{D01E639D-4399-4807-82B7-9C72DEAF1C40}">
      <dgm:prSet/>
      <dgm:spPr/>
      <dgm:t>
        <a:bodyPr/>
        <a:lstStyle/>
        <a:p>
          <a:endParaRPr lang="en-US" sz="1100"/>
        </a:p>
      </dgm:t>
    </dgm:pt>
    <dgm:pt modelId="{1B6FC35F-51B6-444D-AE1B-7CD30C6722B0}" type="sibTrans" cxnId="{D01E639D-4399-4807-82B7-9C72DEAF1C40}">
      <dgm:prSet/>
      <dgm:spPr/>
      <dgm:t>
        <a:bodyPr/>
        <a:lstStyle/>
        <a:p>
          <a:endParaRPr lang="en-US" sz="1100"/>
        </a:p>
      </dgm:t>
    </dgm:pt>
    <dgm:pt modelId="{2E348C07-48D9-4E99-8383-7F9E35FCBCC9}">
      <dgm:prSet custT="1"/>
      <dgm:spPr/>
      <dgm:t>
        <a:bodyPr/>
        <a:lstStyle/>
        <a:p>
          <a:r>
            <a:rPr lang="en-US" sz="1200" b="1" dirty="0"/>
            <a:t>MAY –SEPTEMBER 2017</a:t>
          </a:r>
        </a:p>
        <a:p>
          <a:r>
            <a:rPr lang="en-US" sz="1200" dirty="0"/>
            <a:t>DeKalb CEO and BOC host 9 SPLOST Vision Sessions at Manuel Maloof Administration Building. Public invited</a:t>
          </a:r>
        </a:p>
      </dgm:t>
    </dgm:pt>
    <dgm:pt modelId="{825C557C-AC01-43A5-8635-3D69566DC0BB}" type="parTrans" cxnId="{D66E6D5D-CBF1-4997-826D-776FB4DADB5C}">
      <dgm:prSet/>
      <dgm:spPr/>
      <dgm:t>
        <a:bodyPr/>
        <a:lstStyle/>
        <a:p>
          <a:endParaRPr lang="en-US" sz="1100"/>
        </a:p>
      </dgm:t>
    </dgm:pt>
    <dgm:pt modelId="{1F20DE6B-B96C-4500-B9F2-52CFF38D60A8}" type="sibTrans" cxnId="{D66E6D5D-CBF1-4997-826D-776FB4DADB5C}">
      <dgm:prSet/>
      <dgm:spPr/>
      <dgm:t>
        <a:bodyPr/>
        <a:lstStyle/>
        <a:p>
          <a:endParaRPr lang="en-US" sz="1100"/>
        </a:p>
      </dgm:t>
    </dgm:pt>
    <dgm:pt modelId="{C9DE30F0-646F-45CD-939D-B0615C7F554E}">
      <dgm:prSet custT="1"/>
      <dgm:spPr/>
      <dgm:t>
        <a:bodyPr/>
        <a:lstStyle/>
        <a:p>
          <a:r>
            <a:rPr lang="en-US" sz="1400" b="1" dirty="0"/>
            <a:t>SEPTEMBER 2017–</a:t>
          </a:r>
        </a:p>
        <a:p>
          <a:r>
            <a:rPr lang="en-US" sz="1200" dirty="0"/>
            <a:t>DeKalb </a:t>
          </a:r>
          <a:r>
            <a:rPr lang="en-US" sz="1400" dirty="0"/>
            <a:t>executes</a:t>
          </a:r>
          <a:r>
            <a:rPr lang="en-US" sz="1200" dirty="0"/>
            <a:t> robust SPLOST education campaign to all DeKalb Residents</a:t>
          </a:r>
        </a:p>
      </dgm:t>
    </dgm:pt>
    <dgm:pt modelId="{67848A68-706F-4468-850D-70959EE891CE}" type="parTrans" cxnId="{D17E06DC-883D-449A-AE7B-B9EF7E381106}">
      <dgm:prSet/>
      <dgm:spPr/>
      <dgm:t>
        <a:bodyPr/>
        <a:lstStyle/>
        <a:p>
          <a:endParaRPr lang="en-US" sz="1100"/>
        </a:p>
      </dgm:t>
    </dgm:pt>
    <dgm:pt modelId="{4CEDBA20-52EF-42EC-A3E5-0AEC2ADA7BDD}" type="sibTrans" cxnId="{D17E06DC-883D-449A-AE7B-B9EF7E381106}">
      <dgm:prSet/>
      <dgm:spPr/>
      <dgm:t>
        <a:bodyPr/>
        <a:lstStyle/>
        <a:p>
          <a:endParaRPr lang="en-US" sz="1100"/>
        </a:p>
      </dgm:t>
    </dgm:pt>
    <dgm:pt modelId="{3ACDD86E-BF1E-4A82-8744-A0D7BF99524C}">
      <dgm:prSet custT="1"/>
      <dgm:spPr/>
      <dgm:t>
        <a:bodyPr/>
        <a:lstStyle/>
        <a:p>
          <a:r>
            <a:rPr lang="en-US" sz="1400" b="1" dirty="0"/>
            <a:t>SEPTEMBER 2017</a:t>
          </a:r>
        </a:p>
        <a:p>
          <a:r>
            <a:rPr lang="en-US" sz="1100" b="1" dirty="0"/>
            <a:t> </a:t>
          </a:r>
          <a:r>
            <a:rPr lang="en-US" sz="1100" dirty="0"/>
            <a:t>On behalf of DeKalb , The Georgia Chamber Transportation Alliance begins the SPLOST Advocacy campaign </a:t>
          </a:r>
        </a:p>
      </dgm:t>
    </dgm:pt>
    <dgm:pt modelId="{638A86B3-2336-4D54-B91B-826126E8C3D7}" type="parTrans" cxnId="{8144D403-32BC-4372-AC43-AB228154598B}">
      <dgm:prSet/>
      <dgm:spPr/>
      <dgm:t>
        <a:bodyPr/>
        <a:lstStyle/>
        <a:p>
          <a:endParaRPr lang="en-US" sz="1100"/>
        </a:p>
      </dgm:t>
    </dgm:pt>
    <dgm:pt modelId="{9D49EEC6-12AF-4BBD-9C9C-CA77132D8E66}" type="sibTrans" cxnId="{8144D403-32BC-4372-AC43-AB228154598B}">
      <dgm:prSet/>
      <dgm:spPr/>
      <dgm:t>
        <a:bodyPr/>
        <a:lstStyle/>
        <a:p>
          <a:endParaRPr lang="en-US" sz="1100"/>
        </a:p>
      </dgm:t>
    </dgm:pt>
    <dgm:pt modelId="{0209147F-3081-428F-8307-908981FF3ECE}">
      <dgm:prSet custT="1"/>
      <dgm:spPr>
        <a:solidFill>
          <a:schemeClr val="accent6"/>
        </a:solidFill>
      </dgm:spPr>
      <dgm:t>
        <a:bodyPr/>
        <a:lstStyle/>
        <a:p>
          <a:r>
            <a:rPr lang="en-US" sz="1400" b="1" dirty="0"/>
            <a:t>NOVEMBER 8, 2017</a:t>
          </a:r>
          <a:endParaRPr lang="en-US" sz="1400" dirty="0"/>
        </a:p>
        <a:p>
          <a:r>
            <a:rPr lang="en-US" sz="1100" dirty="0"/>
            <a:t> </a:t>
          </a:r>
          <a:r>
            <a:rPr lang="en-US" sz="1400" dirty="0"/>
            <a:t>71% of Voters approve SPLOST ballot referendum </a:t>
          </a:r>
          <a:endParaRPr lang="en-US" sz="1100" dirty="0"/>
        </a:p>
      </dgm:t>
    </dgm:pt>
    <dgm:pt modelId="{C83EC14C-E57B-48A2-9049-357258C1A59D}" type="parTrans" cxnId="{8693A242-28A6-48E9-BC93-217475928CA5}">
      <dgm:prSet/>
      <dgm:spPr/>
      <dgm:t>
        <a:bodyPr/>
        <a:lstStyle/>
        <a:p>
          <a:endParaRPr lang="en-US" sz="1100"/>
        </a:p>
      </dgm:t>
    </dgm:pt>
    <dgm:pt modelId="{82A15427-79DE-43B0-88E3-AD8D96FB01E4}" type="sibTrans" cxnId="{8693A242-28A6-48E9-BC93-217475928CA5}">
      <dgm:prSet/>
      <dgm:spPr/>
      <dgm:t>
        <a:bodyPr/>
        <a:lstStyle/>
        <a:p>
          <a:endParaRPr lang="en-US" sz="1100"/>
        </a:p>
      </dgm:t>
    </dgm:pt>
    <dgm:pt modelId="{FCD44236-3637-4239-BA7D-25A824B14BF5}">
      <dgm:prSet custT="1"/>
      <dgm:spPr/>
      <dgm:t>
        <a:bodyPr/>
        <a:lstStyle/>
        <a:p>
          <a:r>
            <a:rPr lang="en-US" sz="1400" b="1" dirty="0"/>
            <a:t>JANUARY 10, 2018</a:t>
          </a:r>
          <a:endParaRPr lang="en-US" sz="1400" dirty="0"/>
        </a:p>
        <a:p>
          <a:r>
            <a:rPr lang="en-US" sz="1100" dirty="0"/>
            <a:t>CEO, BOC &amp; DeKalb Mayors jointly support SPLOST 6- year program at Manuel Maloof Auditorium. City Attorneys negotiate SPLOST IGAs </a:t>
          </a:r>
        </a:p>
      </dgm:t>
    </dgm:pt>
    <dgm:pt modelId="{0DEA1B31-F517-437D-892E-00E41B37C6C0}" type="parTrans" cxnId="{65F1F371-046E-4BFF-B225-2E21D66C4ADD}">
      <dgm:prSet/>
      <dgm:spPr/>
      <dgm:t>
        <a:bodyPr/>
        <a:lstStyle/>
        <a:p>
          <a:endParaRPr lang="en-US" sz="1100"/>
        </a:p>
      </dgm:t>
    </dgm:pt>
    <dgm:pt modelId="{87A34D09-EAA5-4903-92FC-D3AD3859DB35}" type="sibTrans" cxnId="{65F1F371-046E-4BFF-B225-2E21D66C4ADD}">
      <dgm:prSet/>
      <dgm:spPr/>
      <dgm:t>
        <a:bodyPr/>
        <a:lstStyle/>
        <a:p>
          <a:endParaRPr lang="en-US" sz="1100"/>
        </a:p>
      </dgm:t>
    </dgm:pt>
    <dgm:pt modelId="{9984FE64-069F-40D4-B851-2FC946457B61}">
      <dgm:prSet custT="1"/>
      <dgm:spPr/>
      <dgm:t>
        <a:bodyPr/>
        <a:lstStyle/>
        <a:p>
          <a:r>
            <a:rPr lang="en-US" sz="1400" b="1" dirty="0"/>
            <a:t>FEBRUARY 2018</a:t>
          </a:r>
        </a:p>
        <a:p>
          <a:r>
            <a:rPr lang="en-US" sz="1100" dirty="0"/>
            <a:t>CEO</a:t>
          </a:r>
          <a:r>
            <a:rPr lang="en-US" sz="1100" b="1" dirty="0"/>
            <a:t> </a:t>
          </a:r>
          <a:r>
            <a:rPr lang="en-US" sz="1100" dirty="0"/>
            <a:t>forms committee to develop scope of work for professional Program Manager and subsequent RFP solicitation </a:t>
          </a:r>
        </a:p>
      </dgm:t>
    </dgm:pt>
    <dgm:pt modelId="{2AC799D0-431F-4626-A815-C73042E4EE2D}" type="parTrans" cxnId="{60A9C341-14B0-4B9C-B8F7-5505CC433985}">
      <dgm:prSet/>
      <dgm:spPr/>
      <dgm:t>
        <a:bodyPr/>
        <a:lstStyle/>
        <a:p>
          <a:endParaRPr lang="en-US" sz="1100"/>
        </a:p>
      </dgm:t>
    </dgm:pt>
    <dgm:pt modelId="{E859E2BB-9007-435F-A3AF-3E3D3FE597E8}" type="sibTrans" cxnId="{60A9C341-14B0-4B9C-B8F7-5505CC433985}">
      <dgm:prSet/>
      <dgm:spPr/>
      <dgm:t>
        <a:bodyPr/>
        <a:lstStyle/>
        <a:p>
          <a:endParaRPr lang="en-US" sz="1100"/>
        </a:p>
      </dgm:t>
    </dgm:pt>
    <dgm:pt modelId="{EF3230D1-D870-4ACE-8317-9C62BD89AA9A}">
      <dgm:prSet custT="1"/>
      <dgm:spPr/>
      <dgm:t>
        <a:bodyPr/>
        <a:lstStyle/>
        <a:p>
          <a:r>
            <a:rPr lang="en-US" sz="1400" b="1" dirty="0"/>
            <a:t>MARCH 2018                                    </a:t>
          </a:r>
          <a:r>
            <a:rPr lang="en-US" sz="1100" dirty="0"/>
            <a:t>Based on best qualified and best pricing Atlas Consulting (formerly Moreland Altobelli) is awarded a 6 Year contract to manage DeKalb's 1</a:t>
          </a:r>
          <a:r>
            <a:rPr lang="en-US" sz="1100" baseline="30000" dirty="0"/>
            <a:t>st</a:t>
          </a:r>
          <a:endParaRPr lang="en-US" sz="1100" dirty="0"/>
        </a:p>
      </dgm:t>
    </dgm:pt>
    <dgm:pt modelId="{24B8A7AB-192B-406C-B125-7337A18DBE52}" type="parTrans" cxnId="{5F009323-BBD1-4C47-AA72-05FEE3F2A09B}">
      <dgm:prSet/>
      <dgm:spPr/>
      <dgm:t>
        <a:bodyPr/>
        <a:lstStyle/>
        <a:p>
          <a:endParaRPr lang="en-US" sz="1100"/>
        </a:p>
      </dgm:t>
    </dgm:pt>
    <dgm:pt modelId="{81546203-3964-4006-9FCD-5F146F36B2F6}" type="sibTrans" cxnId="{5F009323-BBD1-4C47-AA72-05FEE3F2A09B}">
      <dgm:prSet/>
      <dgm:spPr/>
      <dgm:t>
        <a:bodyPr/>
        <a:lstStyle/>
        <a:p>
          <a:endParaRPr lang="en-US" sz="1100"/>
        </a:p>
      </dgm:t>
    </dgm:pt>
    <dgm:pt modelId="{B321D5EF-4456-4ADD-9137-2C6981C5A889}">
      <dgm:prSet custT="1"/>
      <dgm:spPr/>
      <dgm:t>
        <a:bodyPr/>
        <a:lstStyle/>
        <a:p>
          <a:r>
            <a:rPr lang="en-US" sz="1400" b="1" dirty="0"/>
            <a:t>APRIL 2018</a:t>
          </a:r>
        </a:p>
        <a:p>
          <a:r>
            <a:rPr lang="en-US" sz="1200" dirty="0"/>
            <a:t> County staff and Program Manager define and finalize project categories for CEO and BOC review and approval</a:t>
          </a:r>
        </a:p>
      </dgm:t>
    </dgm:pt>
    <dgm:pt modelId="{DC44B06C-7E34-4D0A-8440-FABA6494ADA0}" type="parTrans" cxnId="{5B068F8D-05EB-46E3-BE46-F52CFD80CDB8}">
      <dgm:prSet/>
      <dgm:spPr/>
      <dgm:t>
        <a:bodyPr/>
        <a:lstStyle/>
        <a:p>
          <a:endParaRPr lang="en-US" sz="1100"/>
        </a:p>
      </dgm:t>
    </dgm:pt>
    <dgm:pt modelId="{2A934934-4275-4D78-9CC8-4E54B6912AD0}" type="sibTrans" cxnId="{5B068F8D-05EB-46E3-BE46-F52CFD80CDB8}">
      <dgm:prSet/>
      <dgm:spPr/>
      <dgm:t>
        <a:bodyPr/>
        <a:lstStyle/>
        <a:p>
          <a:endParaRPr lang="en-US" sz="1100"/>
        </a:p>
      </dgm:t>
    </dgm:pt>
    <dgm:pt modelId="{D1C8A492-A512-4030-89CA-8325C4CB41AA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b="1" dirty="0"/>
            <a:t>APRIL 2018</a:t>
          </a:r>
        </a:p>
        <a:p>
          <a:r>
            <a:rPr lang="en-US" sz="1100" b="1" dirty="0"/>
            <a:t> </a:t>
          </a:r>
          <a:r>
            <a:rPr lang="en-US" sz="1100" dirty="0"/>
            <a:t>County receives first SPLOST sales tax payment from the Georgia Department of Revenue </a:t>
          </a:r>
        </a:p>
      </dgm:t>
    </dgm:pt>
    <dgm:pt modelId="{46450B56-66BE-4FFF-8FD3-B2A0AB40889A}" type="parTrans" cxnId="{47B74793-1315-486E-8B15-1E3E3AA6C171}">
      <dgm:prSet/>
      <dgm:spPr/>
      <dgm:t>
        <a:bodyPr/>
        <a:lstStyle/>
        <a:p>
          <a:endParaRPr lang="en-US" sz="1100"/>
        </a:p>
      </dgm:t>
    </dgm:pt>
    <dgm:pt modelId="{62D8380B-0B3A-46DB-AD74-8A118C8A7234}" type="sibTrans" cxnId="{47B74793-1315-486E-8B15-1E3E3AA6C171}">
      <dgm:prSet/>
      <dgm:spPr/>
      <dgm:t>
        <a:bodyPr/>
        <a:lstStyle/>
        <a:p>
          <a:endParaRPr lang="en-US" sz="1100"/>
        </a:p>
      </dgm:t>
    </dgm:pt>
    <dgm:pt modelId="{26BB7085-4AF1-4863-9C91-A53358418AE2}">
      <dgm:prSet custT="1"/>
      <dgm:spPr/>
      <dgm:t>
        <a:bodyPr/>
        <a:lstStyle/>
        <a:p>
          <a:r>
            <a:rPr lang="en-US" sz="1400" b="1" dirty="0"/>
            <a:t>APRIL  2018                                             </a:t>
          </a:r>
          <a:r>
            <a:rPr lang="en-US" sz="1100" dirty="0"/>
            <a:t>CEO and DeKalb BOC adopts SPLOST Citizen Oversight Group with appointments representing all Districts  across the county</a:t>
          </a:r>
        </a:p>
      </dgm:t>
    </dgm:pt>
    <dgm:pt modelId="{1A814DF6-BC34-4D91-A974-52871EFBCF4A}" type="parTrans" cxnId="{D6A53DC7-3AA6-4B36-98AC-105EAC6F8370}">
      <dgm:prSet/>
      <dgm:spPr/>
      <dgm:t>
        <a:bodyPr/>
        <a:lstStyle/>
        <a:p>
          <a:endParaRPr lang="en-US" sz="1100"/>
        </a:p>
      </dgm:t>
    </dgm:pt>
    <dgm:pt modelId="{5DA797CD-4551-495A-82F9-EBE42D0D5D2A}" type="sibTrans" cxnId="{D6A53DC7-3AA6-4B36-98AC-105EAC6F8370}">
      <dgm:prSet/>
      <dgm:spPr/>
      <dgm:t>
        <a:bodyPr/>
        <a:lstStyle/>
        <a:p>
          <a:endParaRPr lang="en-US" sz="1100"/>
        </a:p>
      </dgm:t>
    </dgm:pt>
    <dgm:pt modelId="{54531048-FA4F-4C35-A4ED-FC50DB92807F}" type="pres">
      <dgm:prSet presAssocID="{81E4CEDB-9FC6-4961-B11E-29690FBE77E2}" presName="diagram" presStyleCnt="0">
        <dgm:presLayoutVars>
          <dgm:dir/>
          <dgm:resizeHandles val="exact"/>
        </dgm:presLayoutVars>
      </dgm:prSet>
      <dgm:spPr/>
    </dgm:pt>
    <dgm:pt modelId="{EF21D345-803C-435D-AA3A-60160A0ABCB8}" type="pres">
      <dgm:prSet presAssocID="{0FBE8EC8-7A2B-4907-AE7D-AD58379B2B00}" presName="node" presStyleLbl="node1" presStyleIdx="0" presStyleCnt="17">
        <dgm:presLayoutVars>
          <dgm:bulletEnabled val="1"/>
        </dgm:presLayoutVars>
      </dgm:prSet>
      <dgm:spPr/>
    </dgm:pt>
    <dgm:pt modelId="{BB7F2A53-3084-4259-9C98-CEB3B1EB1704}" type="pres">
      <dgm:prSet presAssocID="{F795059A-46FD-4133-9A81-AF46598BF8F7}" presName="sibTrans" presStyleCnt="0"/>
      <dgm:spPr/>
    </dgm:pt>
    <dgm:pt modelId="{DDAA73BB-41B9-4F40-BC23-5B33A9D8D032}" type="pres">
      <dgm:prSet presAssocID="{A3E8CE3E-E693-402D-989E-38EB8ECD5DAA}" presName="node" presStyleLbl="node1" presStyleIdx="1" presStyleCnt="17">
        <dgm:presLayoutVars>
          <dgm:bulletEnabled val="1"/>
        </dgm:presLayoutVars>
      </dgm:prSet>
      <dgm:spPr/>
    </dgm:pt>
    <dgm:pt modelId="{543C1D29-A7AA-4FD1-9920-5B4A55FA84DD}" type="pres">
      <dgm:prSet presAssocID="{28ACFCC5-F854-4A3D-AF82-EA45E3C3CA85}" presName="sibTrans" presStyleCnt="0"/>
      <dgm:spPr/>
    </dgm:pt>
    <dgm:pt modelId="{3E322AF7-68FA-492F-A9C6-C361560E47C4}" type="pres">
      <dgm:prSet presAssocID="{4497E641-C55C-43EC-A8BD-4D4ECBF888BE}" presName="node" presStyleLbl="node1" presStyleIdx="2" presStyleCnt="17">
        <dgm:presLayoutVars>
          <dgm:bulletEnabled val="1"/>
        </dgm:presLayoutVars>
      </dgm:prSet>
      <dgm:spPr/>
    </dgm:pt>
    <dgm:pt modelId="{AAAA8D3B-5B96-4334-8207-8A73B1C13EA4}" type="pres">
      <dgm:prSet presAssocID="{80FFD52D-CA3B-4F42-B347-86469D0F7770}" presName="sibTrans" presStyleCnt="0"/>
      <dgm:spPr/>
    </dgm:pt>
    <dgm:pt modelId="{79038459-CB03-4AE7-AB44-C6713CF66D4E}" type="pres">
      <dgm:prSet presAssocID="{DAA625C4-5476-4D02-8CBC-08708A856CAF}" presName="node" presStyleLbl="node1" presStyleIdx="3" presStyleCnt="17" custLinFactNeighborX="2563" custLinFactNeighborY="510">
        <dgm:presLayoutVars>
          <dgm:bulletEnabled val="1"/>
        </dgm:presLayoutVars>
      </dgm:prSet>
      <dgm:spPr/>
    </dgm:pt>
    <dgm:pt modelId="{269D6C11-B08A-482A-853C-D6D6B70DC953}" type="pres">
      <dgm:prSet presAssocID="{A736049B-F9C5-4F22-8AE4-A59CB802A3F4}" presName="sibTrans" presStyleCnt="0"/>
      <dgm:spPr/>
    </dgm:pt>
    <dgm:pt modelId="{597986BE-101B-4AAD-ADD5-335162069466}" type="pres">
      <dgm:prSet presAssocID="{B59E2148-8273-4E4D-A78F-95D6FB8311AF}" presName="node" presStyleLbl="node1" presStyleIdx="4" presStyleCnt="17">
        <dgm:presLayoutVars>
          <dgm:bulletEnabled val="1"/>
        </dgm:presLayoutVars>
      </dgm:prSet>
      <dgm:spPr/>
    </dgm:pt>
    <dgm:pt modelId="{F3484C72-C2F0-4DFF-9010-01501D488C92}" type="pres">
      <dgm:prSet presAssocID="{BE510A50-0C0A-47C1-921F-7F9FE82469A6}" presName="sibTrans" presStyleCnt="0"/>
      <dgm:spPr/>
    </dgm:pt>
    <dgm:pt modelId="{59DD9201-E4A7-4D17-8832-438A8E97AD80}" type="pres">
      <dgm:prSet presAssocID="{AF5CEC9B-B252-445B-8A7C-BEBD2E47797F}" presName="node" presStyleLbl="node1" presStyleIdx="5" presStyleCnt="17" custLinFactNeighborX="-6380" custLinFactNeighborY="-3650">
        <dgm:presLayoutVars>
          <dgm:bulletEnabled val="1"/>
        </dgm:presLayoutVars>
      </dgm:prSet>
      <dgm:spPr/>
    </dgm:pt>
    <dgm:pt modelId="{2461F46D-5159-4FB3-B476-4D7454226FD2}" type="pres">
      <dgm:prSet presAssocID="{8C486667-2AE1-4B1A-917C-C9A6004BFDDA}" presName="sibTrans" presStyleCnt="0"/>
      <dgm:spPr/>
    </dgm:pt>
    <dgm:pt modelId="{BC753072-9A14-45DD-9FC9-FB5807F9B8DB}" type="pres">
      <dgm:prSet presAssocID="{08B1710B-9F3A-4934-B3A3-3448FEAE24D3}" presName="node" presStyleLbl="node1" presStyleIdx="6" presStyleCnt="17">
        <dgm:presLayoutVars>
          <dgm:bulletEnabled val="1"/>
        </dgm:presLayoutVars>
      </dgm:prSet>
      <dgm:spPr/>
    </dgm:pt>
    <dgm:pt modelId="{5E5F0B80-056A-4396-8A5F-1CD1AE709B68}" type="pres">
      <dgm:prSet presAssocID="{1B6FC35F-51B6-444D-AE1B-7CD30C6722B0}" presName="sibTrans" presStyleCnt="0"/>
      <dgm:spPr/>
    </dgm:pt>
    <dgm:pt modelId="{2C275712-B701-4FEB-9EE0-B99D8E1854EF}" type="pres">
      <dgm:prSet presAssocID="{2E348C07-48D9-4E99-8383-7F9E35FCBCC9}" presName="node" presStyleLbl="node1" presStyleIdx="7" presStyleCnt="17">
        <dgm:presLayoutVars>
          <dgm:bulletEnabled val="1"/>
        </dgm:presLayoutVars>
      </dgm:prSet>
      <dgm:spPr/>
    </dgm:pt>
    <dgm:pt modelId="{59EE6698-EACB-4F7B-AE4F-7D66E4481BFA}" type="pres">
      <dgm:prSet presAssocID="{1F20DE6B-B96C-4500-B9F2-52CFF38D60A8}" presName="sibTrans" presStyleCnt="0"/>
      <dgm:spPr/>
    </dgm:pt>
    <dgm:pt modelId="{E1A1320B-DEAE-415A-ACE4-3ED669995A5A}" type="pres">
      <dgm:prSet presAssocID="{C9DE30F0-646F-45CD-939D-B0615C7F554E}" presName="node" presStyleLbl="node1" presStyleIdx="8" presStyleCnt="17" custScaleY="98640">
        <dgm:presLayoutVars>
          <dgm:bulletEnabled val="1"/>
        </dgm:presLayoutVars>
      </dgm:prSet>
      <dgm:spPr/>
    </dgm:pt>
    <dgm:pt modelId="{B550BE33-4C7A-43FC-9C42-1D445B8193C1}" type="pres">
      <dgm:prSet presAssocID="{4CEDBA20-52EF-42EC-A3E5-0AEC2ADA7BDD}" presName="sibTrans" presStyleCnt="0"/>
      <dgm:spPr/>
    </dgm:pt>
    <dgm:pt modelId="{9919FA94-125C-49E8-AEF6-BD2715E59BE2}" type="pres">
      <dgm:prSet presAssocID="{3ACDD86E-BF1E-4A82-8744-A0D7BF99524C}" presName="node" presStyleLbl="node1" presStyleIdx="9" presStyleCnt="17" custScaleY="99579">
        <dgm:presLayoutVars>
          <dgm:bulletEnabled val="1"/>
        </dgm:presLayoutVars>
      </dgm:prSet>
      <dgm:spPr/>
    </dgm:pt>
    <dgm:pt modelId="{2AE21E3B-0BBC-4BB1-8753-F0C9358A319A}" type="pres">
      <dgm:prSet presAssocID="{9D49EEC6-12AF-4BBD-9C9C-CA77132D8E66}" presName="sibTrans" presStyleCnt="0"/>
      <dgm:spPr/>
    </dgm:pt>
    <dgm:pt modelId="{C0C10E9B-7F36-4AC7-950A-7C6046347DF4}" type="pres">
      <dgm:prSet presAssocID="{0209147F-3081-428F-8307-908981FF3ECE}" presName="node" presStyleLbl="node1" presStyleIdx="10" presStyleCnt="17">
        <dgm:presLayoutVars>
          <dgm:bulletEnabled val="1"/>
        </dgm:presLayoutVars>
      </dgm:prSet>
      <dgm:spPr/>
    </dgm:pt>
    <dgm:pt modelId="{D3BBFEE8-2EFC-45AA-BDD4-BBF755C60302}" type="pres">
      <dgm:prSet presAssocID="{82A15427-79DE-43B0-88E3-AD8D96FB01E4}" presName="sibTrans" presStyleCnt="0"/>
      <dgm:spPr/>
    </dgm:pt>
    <dgm:pt modelId="{B584A26E-37B6-411E-B75E-989101B6B312}" type="pres">
      <dgm:prSet presAssocID="{FCD44236-3637-4239-BA7D-25A824B14BF5}" presName="node" presStyleLbl="node1" presStyleIdx="11" presStyleCnt="17" custLinFactNeighborX="-4101" custLinFactNeighborY="-1744">
        <dgm:presLayoutVars>
          <dgm:bulletEnabled val="1"/>
        </dgm:presLayoutVars>
      </dgm:prSet>
      <dgm:spPr/>
    </dgm:pt>
    <dgm:pt modelId="{FA5A184E-78A0-4562-A8BD-50D8FAB430DD}" type="pres">
      <dgm:prSet presAssocID="{87A34D09-EAA5-4903-92FC-D3AD3859DB35}" presName="sibTrans" presStyleCnt="0"/>
      <dgm:spPr/>
    </dgm:pt>
    <dgm:pt modelId="{A8011DBD-B385-48C5-A9B6-C53CF5408720}" type="pres">
      <dgm:prSet presAssocID="{9984FE64-069F-40D4-B851-2FC946457B61}" presName="node" presStyleLbl="node1" presStyleIdx="12" presStyleCnt="17" custScaleY="111984" custLinFactNeighborX="-54853" custLinFactNeighborY="-2563">
        <dgm:presLayoutVars>
          <dgm:bulletEnabled val="1"/>
        </dgm:presLayoutVars>
      </dgm:prSet>
      <dgm:spPr/>
    </dgm:pt>
    <dgm:pt modelId="{C86F1CD1-051E-4D81-A14E-385ED5EEC116}" type="pres">
      <dgm:prSet presAssocID="{E859E2BB-9007-435F-A3AF-3E3D3FE597E8}" presName="sibTrans" presStyleCnt="0"/>
      <dgm:spPr/>
    </dgm:pt>
    <dgm:pt modelId="{77595F3D-B6E5-4759-B25D-815ABC5E95F2}" type="pres">
      <dgm:prSet presAssocID="{EF3230D1-D870-4ACE-8317-9C62BD89AA9A}" presName="node" presStyleLbl="node1" presStyleIdx="13" presStyleCnt="17" custScaleY="110275" custLinFactNeighborX="-54339" custLinFactNeighborY="-854">
        <dgm:presLayoutVars>
          <dgm:bulletEnabled val="1"/>
        </dgm:presLayoutVars>
      </dgm:prSet>
      <dgm:spPr/>
    </dgm:pt>
    <dgm:pt modelId="{1FB8263A-64A6-405F-90B3-8D24CC78860B}" type="pres">
      <dgm:prSet presAssocID="{81546203-3964-4006-9FCD-5F146F36B2F6}" presName="sibTrans" presStyleCnt="0"/>
      <dgm:spPr/>
    </dgm:pt>
    <dgm:pt modelId="{89FF5D18-3DE4-46A0-B4AE-C42A0631C12B}" type="pres">
      <dgm:prSet presAssocID="{B321D5EF-4456-4ADD-9137-2C6981C5A889}" presName="node" presStyleLbl="node1" presStyleIdx="14" presStyleCnt="17" custScaleY="120530" custLinFactNeighborX="-49013" custLinFactNeighborY="-5127">
        <dgm:presLayoutVars>
          <dgm:bulletEnabled val="1"/>
        </dgm:presLayoutVars>
      </dgm:prSet>
      <dgm:spPr/>
    </dgm:pt>
    <dgm:pt modelId="{0C50FFBC-85C7-4774-ABA4-7336344EFBA9}" type="pres">
      <dgm:prSet presAssocID="{2A934934-4275-4D78-9CC8-4E54B6912AD0}" presName="sibTrans" presStyleCnt="0"/>
      <dgm:spPr/>
    </dgm:pt>
    <dgm:pt modelId="{01EE45D9-E301-4014-91E2-45F04DCCDBD0}" type="pres">
      <dgm:prSet presAssocID="{D1C8A492-A512-4030-89CA-8325C4CB41AA}" presName="node" presStyleLbl="node1" presStyleIdx="15" presStyleCnt="17" custScaleY="107102" custLinFactNeighborX="54386" custLinFactNeighborY="5126">
        <dgm:presLayoutVars>
          <dgm:bulletEnabled val="1"/>
        </dgm:presLayoutVars>
      </dgm:prSet>
      <dgm:spPr/>
    </dgm:pt>
    <dgm:pt modelId="{465D3FC0-3D58-42AB-ABF8-9FE3CFBFC182}" type="pres">
      <dgm:prSet presAssocID="{62D8380B-0B3A-46DB-AD74-8A118C8A7234}" presName="sibTrans" presStyleCnt="0"/>
      <dgm:spPr/>
    </dgm:pt>
    <dgm:pt modelId="{1B46D12D-9059-4E11-B4AF-D482A31B8235}" type="pres">
      <dgm:prSet presAssocID="{26BB7085-4AF1-4863-9C91-A53358418AE2}" presName="node" presStyleLbl="node1" presStyleIdx="16" presStyleCnt="17" custScaleX="92253" custScaleY="118819" custLinFactX="-57380" custLinFactNeighborX="-100000" custLinFactNeighborY="855">
        <dgm:presLayoutVars>
          <dgm:bulletEnabled val="1"/>
        </dgm:presLayoutVars>
      </dgm:prSet>
      <dgm:spPr/>
    </dgm:pt>
  </dgm:ptLst>
  <dgm:cxnLst>
    <dgm:cxn modelId="{8144D403-32BC-4372-AC43-AB228154598B}" srcId="{81E4CEDB-9FC6-4961-B11E-29690FBE77E2}" destId="{3ACDD86E-BF1E-4A82-8744-A0D7BF99524C}" srcOrd="9" destOrd="0" parTransId="{638A86B3-2336-4D54-B91B-826126E8C3D7}" sibTransId="{9D49EEC6-12AF-4BBD-9C9C-CA77132D8E66}"/>
    <dgm:cxn modelId="{9A99510B-BEDA-41CE-A31B-71C424EDD900}" type="presOf" srcId="{C9DE30F0-646F-45CD-939D-B0615C7F554E}" destId="{E1A1320B-DEAE-415A-ACE4-3ED669995A5A}" srcOrd="0" destOrd="0" presId="urn:microsoft.com/office/officeart/2005/8/layout/default"/>
    <dgm:cxn modelId="{50C9600F-36F3-4FB1-B990-77F4F19D6071}" type="presOf" srcId="{2E348C07-48D9-4E99-8383-7F9E35FCBCC9}" destId="{2C275712-B701-4FEB-9EE0-B99D8E1854EF}" srcOrd="0" destOrd="0" presId="urn:microsoft.com/office/officeart/2005/8/layout/default"/>
    <dgm:cxn modelId="{5F009323-BBD1-4C47-AA72-05FEE3F2A09B}" srcId="{81E4CEDB-9FC6-4961-B11E-29690FBE77E2}" destId="{EF3230D1-D870-4ACE-8317-9C62BD89AA9A}" srcOrd="13" destOrd="0" parTransId="{24B8A7AB-192B-406C-B125-7337A18DBE52}" sibTransId="{81546203-3964-4006-9FCD-5F146F36B2F6}"/>
    <dgm:cxn modelId="{15902726-37CB-4622-8C79-FDFCEA78C119}" type="presOf" srcId="{A3E8CE3E-E693-402D-989E-38EB8ECD5DAA}" destId="{DDAA73BB-41B9-4F40-BC23-5B33A9D8D032}" srcOrd="0" destOrd="0" presId="urn:microsoft.com/office/officeart/2005/8/layout/default"/>
    <dgm:cxn modelId="{661FC62B-AB84-4118-87FC-2AA266714FDC}" type="presOf" srcId="{26BB7085-4AF1-4863-9C91-A53358418AE2}" destId="{1B46D12D-9059-4E11-B4AF-D482A31B8235}" srcOrd="0" destOrd="0" presId="urn:microsoft.com/office/officeart/2005/8/layout/default"/>
    <dgm:cxn modelId="{6D68B42C-52AB-4A49-AE97-795C1CC529E1}" type="presOf" srcId="{08B1710B-9F3A-4934-B3A3-3448FEAE24D3}" destId="{BC753072-9A14-45DD-9FC9-FB5807F9B8DB}" srcOrd="0" destOrd="0" presId="urn:microsoft.com/office/officeart/2005/8/layout/default"/>
    <dgm:cxn modelId="{98184C32-9844-45E2-BA20-715877F1D736}" srcId="{81E4CEDB-9FC6-4961-B11E-29690FBE77E2}" destId="{DAA625C4-5476-4D02-8CBC-08708A856CAF}" srcOrd="3" destOrd="0" parTransId="{47996D55-D230-4E9E-9513-3A551027F3FC}" sibTransId="{A736049B-F9C5-4F22-8AE4-A59CB802A3F4}"/>
    <dgm:cxn modelId="{06049D32-6CCB-4A5E-B3C6-97DB0A2A1225}" type="presOf" srcId="{0209147F-3081-428F-8307-908981FF3ECE}" destId="{C0C10E9B-7F36-4AC7-950A-7C6046347DF4}" srcOrd="0" destOrd="0" presId="urn:microsoft.com/office/officeart/2005/8/layout/default"/>
    <dgm:cxn modelId="{D66E6D5D-CBF1-4997-826D-776FB4DADB5C}" srcId="{81E4CEDB-9FC6-4961-B11E-29690FBE77E2}" destId="{2E348C07-48D9-4E99-8383-7F9E35FCBCC9}" srcOrd="7" destOrd="0" parTransId="{825C557C-AC01-43A5-8635-3D69566DC0BB}" sibTransId="{1F20DE6B-B96C-4500-B9F2-52CFF38D60A8}"/>
    <dgm:cxn modelId="{60A9C341-14B0-4B9C-B8F7-5505CC433985}" srcId="{81E4CEDB-9FC6-4961-B11E-29690FBE77E2}" destId="{9984FE64-069F-40D4-B851-2FC946457B61}" srcOrd="12" destOrd="0" parTransId="{2AC799D0-431F-4626-A815-C73042E4EE2D}" sibTransId="{E859E2BB-9007-435F-A3AF-3E3D3FE597E8}"/>
    <dgm:cxn modelId="{8693A242-28A6-48E9-BC93-217475928CA5}" srcId="{81E4CEDB-9FC6-4961-B11E-29690FBE77E2}" destId="{0209147F-3081-428F-8307-908981FF3ECE}" srcOrd="10" destOrd="0" parTransId="{C83EC14C-E57B-48A2-9049-357258C1A59D}" sibTransId="{82A15427-79DE-43B0-88E3-AD8D96FB01E4}"/>
    <dgm:cxn modelId="{5D788464-75AD-4E21-A21E-7C228C400859}" type="presOf" srcId="{EF3230D1-D870-4ACE-8317-9C62BD89AA9A}" destId="{77595F3D-B6E5-4759-B25D-815ABC5E95F2}" srcOrd="0" destOrd="0" presId="urn:microsoft.com/office/officeart/2005/8/layout/default"/>
    <dgm:cxn modelId="{228CFD49-4241-40CF-B134-D766FA1A872B}" srcId="{81E4CEDB-9FC6-4961-B11E-29690FBE77E2}" destId="{A3E8CE3E-E693-402D-989E-38EB8ECD5DAA}" srcOrd="1" destOrd="0" parTransId="{68F0BE2D-F367-4F82-9028-6163FDA52745}" sibTransId="{28ACFCC5-F854-4A3D-AF82-EA45E3C3CA85}"/>
    <dgm:cxn modelId="{F3ECF370-3A1A-40AB-A98F-2836B9BA0D27}" type="presOf" srcId="{0FBE8EC8-7A2B-4907-AE7D-AD58379B2B00}" destId="{EF21D345-803C-435D-AA3A-60160A0ABCB8}" srcOrd="0" destOrd="0" presId="urn:microsoft.com/office/officeart/2005/8/layout/default"/>
    <dgm:cxn modelId="{65F1F371-046E-4BFF-B225-2E21D66C4ADD}" srcId="{81E4CEDB-9FC6-4961-B11E-29690FBE77E2}" destId="{FCD44236-3637-4239-BA7D-25A824B14BF5}" srcOrd="11" destOrd="0" parTransId="{0DEA1B31-F517-437D-892E-00E41B37C6C0}" sibTransId="{87A34D09-EAA5-4903-92FC-D3AD3859DB35}"/>
    <dgm:cxn modelId="{741FA472-E7E7-4854-B595-6C02873602EB}" type="presOf" srcId="{9984FE64-069F-40D4-B851-2FC946457B61}" destId="{A8011DBD-B385-48C5-A9B6-C53CF5408720}" srcOrd="0" destOrd="0" presId="urn:microsoft.com/office/officeart/2005/8/layout/default"/>
    <dgm:cxn modelId="{9830FE74-C65C-44C6-BAB1-062C528DE18F}" srcId="{81E4CEDB-9FC6-4961-B11E-29690FBE77E2}" destId="{B59E2148-8273-4E4D-A78F-95D6FB8311AF}" srcOrd="4" destOrd="0" parTransId="{7F694952-3B62-4E29-B55B-6D0783170401}" sibTransId="{BE510A50-0C0A-47C1-921F-7F9FE82469A6}"/>
    <dgm:cxn modelId="{ED057375-B89B-42C0-812E-C75012182C91}" type="presOf" srcId="{4497E641-C55C-43EC-A8BD-4D4ECBF888BE}" destId="{3E322AF7-68FA-492F-A9C6-C361560E47C4}" srcOrd="0" destOrd="0" presId="urn:microsoft.com/office/officeart/2005/8/layout/default"/>
    <dgm:cxn modelId="{3CA97E75-679D-4A0B-897B-57F403439D72}" type="presOf" srcId="{3ACDD86E-BF1E-4A82-8744-A0D7BF99524C}" destId="{9919FA94-125C-49E8-AEF6-BD2715E59BE2}" srcOrd="0" destOrd="0" presId="urn:microsoft.com/office/officeart/2005/8/layout/default"/>
    <dgm:cxn modelId="{5537A175-75A9-47EF-967F-47A69E22295E}" srcId="{81E4CEDB-9FC6-4961-B11E-29690FBE77E2}" destId="{0FBE8EC8-7A2B-4907-AE7D-AD58379B2B00}" srcOrd="0" destOrd="0" parTransId="{C240600F-8419-420E-BFB4-C8EB74343E33}" sibTransId="{F795059A-46FD-4133-9A81-AF46598BF8F7}"/>
    <dgm:cxn modelId="{5B068F8D-05EB-46E3-BE46-F52CFD80CDB8}" srcId="{81E4CEDB-9FC6-4961-B11E-29690FBE77E2}" destId="{B321D5EF-4456-4ADD-9137-2C6981C5A889}" srcOrd="14" destOrd="0" parTransId="{DC44B06C-7E34-4D0A-8440-FABA6494ADA0}" sibTransId="{2A934934-4275-4D78-9CC8-4E54B6912AD0}"/>
    <dgm:cxn modelId="{5705D38F-6D8B-4C09-A707-4D685B3FE4B0}" type="presOf" srcId="{D1C8A492-A512-4030-89CA-8325C4CB41AA}" destId="{01EE45D9-E301-4014-91E2-45F04DCCDBD0}" srcOrd="0" destOrd="0" presId="urn:microsoft.com/office/officeart/2005/8/layout/default"/>
    <dgm:cxn modelId="{47B74793-1315-486E-8B15-1E3E3AA6C171}" srcId="{81E4CEDB-9FC6-4961-B11E-29690FBE77E2}" destId="{D1C8A492-A512-4030-89CA-8325C4CB41AA}" srcOrd="15" destOrd="0" parTransId="{46450B56-66BE-4FFF-8FD3-B2A0AB40889A}" sibTransId="{62D8380B-0B3A-46DB-AD74-8A118C8A7234}"/>
    <dgm:cxn modelId="{D01E639D-4399-4807-82B7-9C72DEAF1C40}" srcId="{81E4CEDB-9FC6-4961-B11E-29690FBE77E2}" destId="{08B1710B-9F3A-4934-B3A3-3448FEAE24D3}" srcOrd="6" destOrd="0" parTransId="{F0D2C8D9-1483-4190-90A4-51E9D717F7B0}" sibTransId="{1B6FC35F-51B6-444D-AE1B-7CD30C6722B0}"/>
    <dgm:cxn modelId="{15A08BA1-173A-4038-8CA3-0220B4E1986D}" type="presOf" srcId="{81E4CEDB-9FC6-4961-B11E-29690FBE77E2}" destId="{54531048-FA4F-4C35-A4ED-FC50DB92807F}" srcOrd="0" destOrd="0" presId="urn:microsoft.com/office/officeart/2005/8/layout/default"/>
    <dgm:cxn modelId="{7199DDA1-D3AB-4C75-A93E-50399E560187}" srcId="{81E4CEDB-9FC6-4961-B11E-29690FBE77E2}" destId="{AF5CEC9B-B252-445B-8A7C-BEBD2E47797F}" srcOrd="5" destOrd="0" parTransId="{A0D3E3E9-C918-4A35-BB06-218E694397D9}" sibTransId="{8C486667-2AE1-4B1A-917C-C9A6004BFDDA}"/>
    <dgm:cxn modelId="{4E76B5A8-162E-44B0-BA69-FA55DA5C1489}" type="presOf" srcId="{B321D5EF-4456-4ADD-9137-2C6981C5A889}" destId="{89FF5D18-3DE4-46A0-B4AE-C42A0631C12B}" srcOrd="0" destOrd="0" presId="urn:microsoft.com/office/officeart/2005/8/layout/default"/>
    <dgm:cxn modelId="{D6A53DC7-3AA6-4B36-98AC-105EAC6F8370}" srcId="{81E4CEDB-9FC6-4961-B11E-29690FBE77E2}" destId="{26BB7085-4AF1-4863-9C91-A53358418AE2}" srcOrd="16" destOrd="0" parTransId="{1A814DF6-BC34-4D91-A974-52871EFBCF4A}" sibTransId="{5DA797CD-4551-495A-82F9-EBE42D0D5D2A}"/>
    <dgm:cxn modelId="{F660DBD7-C25A-4431-BF0F-E73BD7185E22}" type="presOf" srcId="{B59E2148-8273-4E4D-A78F-95D6FB8311AF}" destId="{597986BE-101B-4AAD-ADD5-335162069466}" srcOrd="0" destOrd="0" presId="urn:microsoft.com/office/officeart/2005/8/layout/default"/>
    <dgm:cxn modelId="{D17E06DC-883D-449A-AE7B-B9EF7E381106}" srcId="{81E4CEDB-9FC6-4961-B11E-29690FBE77E2}" destId="{C9DE30F0-646F-45CD-939D-B0615C7F554E}" srcOrd="8" destOrd="0" parTransId="{67848A68-706F-4468-850D-70959EE891CE}" sibTransId="{4CEDBA20-52EF-42EC-A3E5-0AEC2ADA7BDD}"/>
    <dgm:cxn modelId="{0B5381E0-6BBF-4505-BAD7-04A47F90FEF8}" type="presOf" srcId="{AF5CEC9B-B252-445B-8A7C-BEBD2E47797F}" destId="{59DD9201-E4A7-4D17-8832-438A8E97AD80}" srcOrd="0" destOrd="0" presId="urn:microsoft.com/office/officeart/2005/8/layout/default"/>
    <dgm:cxn modelId="{8DFF13E4-3029-4516-A157-3066512CC5ED}" srcId="{81E4CEDB-9FC6-4961-B11E-29690FBE77E2}" destId="{4497E641-C55C-43EC-A8BD-4D4ECBF888BE}" srcOrd="2" destOrd="0" parTransId="{F704824D-4FD6-4361-92AB-FDF3F4B19AFA}" sibTransId="{80FFD52D-CA3B-4F42-B347-86469D0F7770}"/>
    <dgm:cxn modelId="{D30D9BF0-5404-4A4B-BC4C-7BA39AD22EDE}" type="presOf" srcId="{DAA625C4-5476-4D02-8CBC-08708A856CAF}" destId="{79038459-CB03-4AE7-AB44-C6713CF66D4E}" srcOrd="0" destOrd="0" presId="urn:microsoft.com/office/officeart/2005/8/layout/default"/>
    <dgm:cxn modelId="{91E849F3-7AE0-4E46-9B6F-4F9C5F1D14FF}" type="presOf" srcId="{FCD44236-3637-4239-BA7D-25A824B14BF5}" destId="{B584A26E-37B6-411E-B75E-989101B6B312}" srcOrd="0" destOrd="0" presId="urn:microsoft.com/office/officeart/2005/8/layout/default"/>
    <dgm:cxn modelId="{97BB3FA7-28FE-4B0A-B451-719E679D489E}" type="presParOf" srcId="{54531048-FA4F-4C35-A4ED-FC50DB92807F}" destId="{EF21D345-803C-435D-AA3A-60160A0ABCB8}" srcOrd="0" destOrd="0" presId="urn:microsoft.com/office/officeart/2005/8/layout/default"/>
    <dgm:cxn modelId="{9EA49914-CCEC-4BE2-B6B2-31755CD79466}" type="presParOf" srcId="{54531048-FA4F-4C35-A4ED-FC50DB92807F}" destId="{BB7F2A53-3084-4259-9C98-CEB3B1EB1704}" srcOrd="1" destOrd="0" presId="urn:microsoft.com/office/officeart/2005/8/layout/default"/>
    <dgm:cxn modelId="{42F856E1-360A-4C8E-99C9-B98A456746BC}" type="presParOf" srcId="{54531048-FA4F-4C35-A4ED-FC50DB92807F}" destId="{DDAA73BB-41B9-4F40-BC23-5B33A9D8D032}" srcOrd="2" destOrd="0" presId="urn:microsoft.com/office/officeart/2005/8/layout/default"/>
    <dgm:cxn modelId="{0ABD29A3-52A1-4975-B730-E61A11993D91}" type="presParOf" srcId="{54531048-FA4F-4C35-A4ED-FC50DB92807F}" destId="{543C1D29-A7AA-4FD1-9920-5B4A55FA84DD}" srcOrd="3" destOrd="0" presId="urn:microsoft.com/office/officeart/2005/8/layout/default"/>
    <dgm:cxn modelId="{7D048B97-33A3-4722-9E7B-760D28CCA8C2}" type="presParOf" srcId="{54531048-FA4F-4C35-A4ED-FC50DB92807F}" destId="{3E322AF7-68FA-492F-A9C6-C361560E47C4}" srcOrd="4" destOrd="0" presId="urn:microsoft.com/office/officeart/2005/8/layout/default"/>
    <dgm:cxn modelId="{B84F6C1C-E199-4A9D-B536-6D52E1777C80}" type="presParOf" srcId="{54531048-FA4F-4C35-A4ED-FC50DB92807F}" destId="{AAAA8D3B-5B96-4334-8207-8A73B1C13EA4}" srcOrd="5" destOrd="0" presId="urn:microsoft.com/office/officeart/2005/8/layout/default"/>
    <dgm:cxn modelId="{4DDE875B-8CEA-4CC1-8FBB-163D324DC619}" type="presParOf" srcId="{54531048-FA4F-4C35-A4ED-FC50DB92807F}" destId="{79038459-CB03-4AE7-AB44-C6713CF66D4E}" srcOrd="6" destOrd="0" presId="urn:microsoft.com/office/officeart/2005/8/layout/default"/>
    <dgm:cxn modelId="{6FEE6769-41BC-426B-B6B3-D6532135B708}" type="presParOf" srcId="{54531048-FA4F-4C35-A4ED-FC50DB92807F}" destId="{269D6C11-B08A-482A-853C-D6D6B70DC953}" srcOrd="7" destOrd="0" presId="urn:microsoft.com/office/officeart/2005/8/layout/default"/>
    <dgm:cxn modelId="{C741D477-6825-4196-A20A-F7BDD1796DF7}" type="presParOf" srcId="{54531048-FA4F-4C35-A4ED-FC50DB92807F}" destId="{597986BE-101B-4AAD-ADD5-335162069466}" srcOrd="8" destOrd="0" presId="urn:microsoft.com/office/officeart/2005/8/layout/default"/>
    <dgm:cxn modelId="{955D2962-D249-4FB8-A24D-1837179A57E8}" type="presParOf" srcId="{54531048-FA4F-4C35-A4ED-FC50DB92807F}" destId="{F3484C72-C2F0-4DFF-9010-01501D488C92}" srcOrd="9" destOrd="0" presId="urn:microsoft.com/office/officeart/2005/8/layout/default"/>
    <dgm:cxn modelId="{1DD38C55-9858-4144-BAA3-DF6474D60DD0}" type="presParOf" srcId="{54531048-FA4F-4C35-A4ED-FC50DB92807F}" destId="{59DD9201-E4A7-4D17-8832-438A8E97AD80}" srcOrd="10" destOrd="0" presId="urn:microsoft.com/office/officeart/2005/8/layout/default"/>
    <dgm:cxn modelId="{2ECB8FCD-ACEF-4242-B5CD-52C2A069DA36}" type="presParOf" srcId="{54531048-FA4F-4C35-A4ED-FC50DB92807F}" destId="{2461F46D-5159-4FB3-B476-4D7454226FD2}" srcOrd="11" destOrd="0" presId="urn:microsoft.com/office/officeart/2005/8/layout/default"/>
    <dgm:cxn modelId="{16E8E53A-4BFE-4BF8-A9B9-FC91109A1BED}" type="presParOf" srcId="{54531048-FA4F-4C35-A4ED-FC50DB92807F}" destId="{BC753072-9A14-45DD-9FC9-FB5807F9B8DB}" srcOrd="12" destOrd="0" presId="urn:microsoft.com/office/officeart/2005/8/layout/default"/>
    <dgm:cxn modelId="{615E3562-6290-4A68-A376-6D3C73D41B4A}" type="presParOf" srcId="{54531048-FA4F-4C35-A4ED-FC50DB92807F}" destId="{5E5F0B80-056A-4396-8A5F-1CD1AE709B68}" srcOrd="13" destOrd="0" presId="urn:microsoft.com/office/officeart/2005/8/layout/default"/>
    <dgm:cxn modelId="{B221E5B9-540B-46E0-87D1-F9456A710F90}" type="presParOf" srcId="{54531048-FA4F-4C35-A4ED-FC50DB92807F}" destId="{2C275712-B701-4FEB-9EE0-B99D8E1854EF}" srcOrd="14" destOrd="0" presId="urn:microsoft.com/office/officeart/2005/8/layout/default"/>
    <dgm:cxn modelId="{6F2B26BD-3EB1-46D7-9785-249C2DE89A45}" type="presParOf" srcId="{54531048-FA4F-4C35-A4ED-FC50DB92807F}" destId="{59EE6698-EACB-4F7B-AE4F-7D66E4481BFA}" srcOrd="15" destOrd="0" presId="urn:microsoft.com/office/officeart/2005/8/layout/default"/>
    <dgm:cxn modelId="{79C027A2-CE37-40B3-9DCC-997A3A9CCB19}" type="presParOf" srcId="{54531048-FA4F-4C35-A4ED-FC50DB92807F}" destId="{E1A1320B-DEAE-415A-ACE4-3ED669995A5A}" srcOrd="16" destOrd="0" presId="urn:microsoft.com/office/officeart/2005/8/layout/default"/>
    <dgm:cxn modelId="{05B89500-43A8-4039-96F3-59E46A94BC94}" type="presParOf" srcId="{54531048-FA4F-4C35-A4ED-FC50DB92807F}" destId="{B550BE33-4C7A-43FC-9C42-1D445B8193C1}" srcOrd="17" destOrd="0" presId="urn:microsoft.com/office/officeart/2005/8/layout/default"/>
    <dgm:cxn modelId="{C67E406E-C5C6-438D-90AE-D062FC457BD5}" type="presParOf" srcId="{54531048-FA4F-4C35-A4ED-FC50DB92807F}" destId="{9919FA94-125C-49E8-AEF6-BD2715E59BE2}" srcOrd="18" destOrd="0" presId="urn:microsoft.com/office/officeart/2005/8/layout/default"/>
    <dgm:cxn modelId="{111624CC-5B2A-49E2-85C8-89ACBFEBECE2}" type="presParOf" srcId="{54531048-FA4F-4C35-A4ED-FC50DB92807F}" destId="{2AE21E3B-0BBC-4BB1-8753-F0C9358A319A}" srcOrd="19" destOrd="0" presId="urn:microsoft.com/office/officeart/2005/8/layout/default"/>
    <dgm:cxn modelId="{A332EFC4-FC46-4340-B3DC-83A787FCA06F}" type="presParOf" srcId="{54531048-FA4F-4C35-A4ED-FC50DB92807F}" destId="{C0C10E9B-7F36-4AC7-950A-7C6046347DF4}" srcOrd="20" destOrd="0" presId="urn:microsoft.com/office/officeart/2005/8/layout/default"/>
    <dgm:cxn modelId="{471C2896-9A30-4E86-B952-E451A4FBEBBC}" type="presParOf" srcId="{54531048-FA4F-4C35-A4ED-FC50DB92807F}" destId="{D3BBFEE8-2EFC-45AA-BDD4-BBF755C60302}" srcOrd="21" destOrd="0" presId="urn:microsoft.com/office/officeart/2005/8/layout/default"/>
    <dgm:cxn modelId="{D0E5E4DC-E323-4E98-AA3E-8A617E05140C}" type="presParOf" srcId="{54531048-FA4F-4C35-A4ED-FC50DB92807F}" destId="{B584A26E-37B6-411E-B75E-989101B6B312}" srcOrd="22" destOrd="0" presId="urn:microsoft.com/office/officeart/2005/8/layout/default"/>
    <dgm:cxn modelId="{98DE094B-AA37-4665-A78E-9AE9785E6DD5}" type="presParOf" srcId="{54531048-FA4F-4C35-A4ED-FC50DB92807F}" destId="{FA5A184E-78A0-4562-A8BD-50D8FAB430DD}" srcOrd="23" destOrd="0" presId="urn:microsoft.com/office/officeart/2005/8/layout/default"/>
    <dgm:cxn modelId="{32E24FDB-A645-48B9-AA1A-79E29E112F41}" type="presParOf" srcId="{54531048-FA4F-4C35-A4ED-FC50DB92807F}" destId="{A8011DBD-B385-48C5-A9B6-C53CF5408720}" srcOrd="24" destOrd="0" presId="urn:microsoft.com/office/officeart/2005/8/layout/default"/>
    <dgm:cxn modelId="{CF95E66D-EA47-486F-9399-EF8D91BED0ED}" type="presParOf" srcId="{54531048-FA4F-4C35-A4ED-FC50DB92807F}" destId="{C86F1CD1-051E-4D81-A14E-385ED5EEC116}" srcOrd="25" destOrd="0" presId="urn:microsoft.com/office/officeart/2005/8/layout/default"/>
    <dgm:cxn modelId="{8822DD46-EAA7-41D2-863E-598D24237F4C}" type="presParOf" srcId="{54531048-FA4F-4C35-A4ED-FC50DB92807F}" destId="{77595F3D-B6E5-4759-B25D-815ABC5E95F2}" srcOrd="26" destOrd="0" presId="urn:microsoft.com/office/officeart/2005/8/layout/default"/>
    <dgm:cxn modelId="{293E4332-31F5-4A37-A0F1-8D72A2A0CEDD}" type="presParOf" srcId="{54531048-FA4F-4C35-A4ED-FC50DB92807F}" destId="{1FB8263A-64A6-405F-90B3-8D24CC78860B}" srcOrd="27" destOrd="0" presId="urn:microsoft.com/office/officeart/2005/8/layout/default"/>
    <dgm:cxn modelId="{75648BF6-2297-4A43-A4CB-93884BFE36F4}" type="presParOf" srcId="{54531048-FA4F-4C35-A4ED-FC50DB92807F}" destId="{89FF5D18-3DE4-46A0-B4AE-C42A0631C12B}" srcOrd="28" destOrd="0" presId="urn:microsoft.com/office/officeart/2005/8/layout/default"/>
    <dgm:cxn modelId="{781FDDA6-2029-4E32-A3F1-587ACD9CEDCB}" type="presParOf" srcId="{54531048-FA4F-4C35-A4ED-FC50DB92807F}" destId="{0C50FFBC-85C7-4774-ABA4-7336344EFBA9}" srcOrd="29" destOrd="0" presId="urn:microsoft.com/office/officeart/2005/8/layout/default"/>
    <dgm:cxn modelId="{5CDCDADA-AC7E-4A54-9724-687595065761}" type="presParOf" srcId="{54531048-FA4F-4C35-A4ED-FC50DB92807F}" destId="{01EE45D9-E301-4014-91E2-45F04DCCDBD0}" srcOrd="30" destOrd="0" presId="urn:microsoft.com/office/officeart/2005/8/layout/default"/>
    <dgm:cxn modelId="{A2D968A8-BD04-4803-85D2-BE63090BBC52}" type="presParOf" srcId="{54531048-FA4F-4C35-A4ED-FC50DB92807F}" destId="{465D3FC0-3D58-42AB-ABF8-9FE3CFBFC182}" srcOrd="31" destOrd="0" presId="urn:microsoft.com/office/officeart/2005/8/layout/default"/>
    <dgm:cxn modelId="{58EA96C3-1558-491F-85BB-8DFAE16B5791}" type="presParOf" srcId="{54531048-FA4F-4C35-A4ED-FC50DB92807F}" destId="{1B46D12D-9059-4E11-B4AF-D482A31B8235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4CEDB-9FC6-4961-B11E-29690FBE77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E8EC8-7A2B-4907-AE7D-AD58379B2B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JANUARY 9,  2023                                                    </a:t>
          </a:r>
          <a:r>
            <a:rPr lang="en-US" sz="1600" baseline="0" dirty="0"/>
            <a:t>GA General Assembly   Legislative Session convenes</a:t>
          </a:r>
          <a:endParaRPr lang="en-US" sz="1200" baseline="0" dirty="0"/>
        </a:p>
      </dgm:t>
    </dgm:pt>
    <dgm:pt modelId="{C240600F-8419-420E-BFB4-C8EB74343E33}" type="parTrans" cxnId="{5537A175-75A9-47EF-967F-47A69E22295E}">
      <dgm:prSet/>
      <dgm:spPr/>
      <dgm:t>
        <a:bodyPr/>
        <a:lstStyle/>
        <a:p>
          <a:endParaRPr lang="en-US" sz="1200"/>
        </a:p>
      </dgm:t>
    </dgm:pt>
    <dgm:pt modelId="{F795059A-46FD-4133-9A81-AF46598BF8F7}" type="sibTrans" cxnId="{5537A175-75A9-47EF-967F-47A69E22295E}">
      <dgm:prSet/>
      <dgm:spPr/>
      <dgm:t>
        <a:bodyPr/>
        <a:lstStyle/>
        <a:p>
          <a:endParaRPr lang="en-US" sz="1200"/>
        </a:p>
      </dgm:t>
    </dgm:pt>
    <dgm:pt modelId="{A3E8CE3E-E693-402D-989E-38EB8ECD5DAA}">
      <dgm:prSet custT="1"/>
      <dgm:spPr/>
      <dgm:t>
        <a:bodyPr/>
        <a:lstStyle/>
        <a:p>
          <a:r>
            <a:rPr lang="en-US" sz="1600" b="1" dirty="0"/>
            <a:t>FEBRUARY 2023                                                                        </a:t>
          </a:r>
          <a:r>
            <a:rPr lang="en-US" sz="1600" dirty="0"/>
            <a:t>HB 431 is introduced. The bill removes restrictions in  SPLOST 1 and allows for Capital outlay</a:t>
          </a:r>
          <a:endParaRPr lang="en-US" sz="1400" dirty="0"/>
        </a:p>
      </dgm:t>
    </dgm:pt>
    <dgm:pt modelId="{68F0BE2D-F367-4F82-9028-6163FDA52745}" type="parTrans" cxnId="{228CFD49-4241-40CF-B134-D766FA1A872B}">
      <dgm:prSet/>
      <dgm:spPr/>
      <dgm:t>
        <a:bodyPr/>
        <a:lstStyle/>
        <a:p>
          <a:endParaRPr lang="en-US" sz="1200"/>
        </a:p>
      </dgm:t>
    </dgm:pt>
    <dgm:pt modelId="{28ACFCC5-F854-4A3D-AF82-EA45E3C3CA85}" type="sibTrans" cxnId="{228CFD49-4241-40CF-B134-D766FA1A872B}">
      <dgm:prSet/>
      <dgm:spPr/>
      <dgm:t>
        <a:bodyPr/>
        <a:lstStyle/>
        <a:p>
          <a:endParaRPr lang="en-US" sz="1200"/>
        </a:p>
      </dgm:t>
    </dgm:pt>
    <dgm:pt modelId="{4497E641-C55C-43EC-A8BD-4D4ECBF888BE}">
      <dgm:prSet custT="1"/>
      <dgm:spPr/>
      <dgm:t>
        <a:bodyPr/>
        <a:lstStyle/>
        <a:p>
          <a:r>
            <a:rPr lang="en-US" sz="1600" b="1" dirty="0"/>
            <a:t>FEBRUARY - MARCH  2023                                                                   </a:t>
          </a:r>
          <a:r>
            <a:rPr lang="en-US" sz="1600" dirty="0"/>
            <a:t>HB 431 Passed the House &amp; Senate  unanimously with a                         bi-partisan vote</a:t>
          </a:r>
        </a:p>
      </dgm:t>
    </dgm:pt>
    <dgm:pt modelId="{F704824D-4FD6-4361-92AB-FDF3F4B19AFA}" type="parTrans" cxnId="{8DFF13E4-3029-4516-A157-3066512CC5ED}">
      <dgm:prSet/>
      <dgm:spPr/>
      <dgm:t>
        <a:bodyPr/>
        <a:lstStyle/>
        <a:p>
          <a:endParaRPr lang="en-US" sz="1200"/>
        </a:p>
      </dgm:t>
    </dgm:pt>
    <dgm:pt modelId="{80FFD52D-CA3B-4F42-B347-86469D0F7770}" type="sibTrans" cxnId="{8DFF13E4-3029-4516-A157-3066512CC5ED}">
      <dgm:prSet/>
      <dgm:spPr/>
      <dgm:t>
        <a:bodyPr/>
        <a:lstStyle/>
        <a:p>
          <a:endParaRPr lang="en-US" sz="1200"/>
        </a:p>
      </dgm:t>
    </dgm:pt>
    <dgm:pt modelId="{DAA625C4-5476-4D02-8CBC-08708A856CAF}">
      <dgm:prSet custT="1"/>
      <dgm:spPr/>
      <dgm:t>
        <a:bodyPr/>
        <a:lstStyle/>
        <a:p>
          <a:r>
            <a:rPr lang="en-US" sz="1400" b="1" dirty="0"/>
            <a:t>FEBRUARY 2023                                                       </a:t>
          </a:r>
          <a:r>
            <a:rPr lang="en-US" sz="1600" dirty="0"/>
            <a:t>DeKalb Delegations both House and Senate hold meetings  at the Capitol to review draft SPLOST and EHOST Legislation</a:t>
          </a:r>
          <a:r>
            <a:rPr lang="en-US" sz="1400" dirty="0"/>
            <a:t>. </a:t>
          </a:r>
        </a:p>
      </dgm:t>
    </dgm:pt>
    <dgm:pt modelId="{47996D55-D230-4E9E-9513-3A551027F3FC}" type="parTrans" cxnId="{98184C32-9844-45E2-BA20-715877F1D736}">
      <dgm:prSet/>
      <dgm:spPr/>
      <dgm:t>
        <a:bodyPr/>
        <a:lstStyle/>
        <a:p>
          <a:endParaRPr lang="en-US" sz="1200"/>
        </a:p>
      </dgm:t>
    </dgm:pt>
    <dgm:pt modelId="{A736049B-F9C5-4F22-8AE4-A59CB802A3F4}" type="sibTrans" cxnId="{98184C32-9844-45E2-BA20-715877F1D736}">
      <dgm:prSet/>
      <dgm:spPr/>
      <dgm:t>
        <a:bodyPr/>
        <a:lstStyle/>
        <a:p>
          <a:endParaRPr lang="en-US" sz="1200"/>
        </a:p>
      </dgm:t>
    </dgm:pt>
    <dgm:pt modelId="{B59E2148-8273-4E4D-A78F-95D6FB8311AF}">
      <dgm:prSet custT="1"/>
      <dgm:spPr>
        <a:solidFill>
          <a:schemeClr val="accent6"/>
        </a:solidFill>
      </dgm:spPr>
      <dgm:t>
        <a:bodyPr/>
        <a:lstStyle/>
        <a:p>
          <a:r>
            <a:rPr lang="en-US" sz="1600" b="1" dirty="0"/>
            <a:t>MARCH 2023 </a:t>
          </a:r>
        </a:p>
        <a:p>
          <a:r>
            <a:rPr lang="en-US" sz="1600" b="1" dirty="0"/>
            <a:t> </a:t>
          </a:r>
          <a:r>
            <a:rPr lang="en-US" sz="1600" dirty="0"/>
            <a:t>HB 431 passes the Georgia General Assembly                                        1 full week prior to Sine Die</a:t>
          </a:r>
        </a:p>
      </dgm:t>
    </dgm:pt>
    <dgm:pt modelId="{7F694952-3B62-4E29-B55B-6D0783170401}" type="parTrans" cxnId="{9830FE74-C65C-44C6-BAB1-062C528DE18F}">
      <dgm:prSet/>
      <dgm:spPr/>
      <dgm:t>
        <a:bodyPr/>
        <a:lstStyle/>
        <a:p>
          <a:endParaRPr lang="en-US" sz="1200"/>
        </a:p>
      </dgm:t>
    </dgm:pt>
    <dgm:pt modelId="{BE510A50-0C0A-47C1-921F-7F9FE82469A6}" type="sibTrans" cxnId="{9830FE74-C65C-44C6-BAB1-062C528DE18F}">
      <dgm:prSet/>
      <dgm:spPr/>
      <dgm:t>
        <a:bodyPr/>
        <a:lstStyle/>
        <a:p>
          <a:endParaRPr lang="en-US" sz="1200"/>
        </a:p>
      </dgm:t>
    </dgm:pt>
    <dgm:pt modelId="{08B1710B-9F3A-4934-B3A3-3448FEAE24D3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b="1" dirty="0"/>
            <a:t>TBD -2023                         </a:t>
          </a:r>
          <a:r>
            <a:rPr lang="en-US" sz="1600" dirty="0"/>
            <a:t>Governor Kemp  signs                        HB 431                                          DeKalb BOC, the DeKalb Delegation and the CEO attend the bill signing</a:t>
          </a:r>
          <a:endParaRPr lang="en-US" sz="1800" dirty="0"/>
        </a:p>
      </dgm:t>
    </dgm:pt>
    <dgm:pt modelId="{F0D2C8D9-1483-4190-90A4-51E9D717F7B0}" type="parTrans" cxnId="{D01E639D-4399-4807-82B7-9C72DEAF1C40}">
      <dgm:prSet/>
      <dgm:spPr/>
      <dgm:t>
        <a:bodyPr/>
        <a:lstStyle/>
        <a:p>
          <a:endParaRPr lang="en-US" sz="1200"/>
        </a:p>
      </dgm:t>
    </dgm:pt>
    <dgm:pt modelId="{1B6FC35F-51B6-444D-AE1B-7CD30C6722B0}" type="sibTrans" cxnId="{D01E639D-4399-4807-82B7-9C72DEAF1C40}">
      <dgm:prSet/>
      <dgm:spPr/>
      <dgm:t>
        <a:bodyPr/>
        <a:lstStyle/>
        <a:p>
          <a:endParaRPr lang="en-US" sz="1200"/>
        </a:p>
      </dgm:t>
    </dgm:pt>
    <dgm:pt modelId="{0209147F-3081-428F-8307-908981FF3ECE}">
      <dgm:prSet custT="1"/>
      <dgm:spPr/>
      <dgm:t>
        <a:bodyPr/>
        <a:lstStyle/>
        <a:p>
          <a:r>
            <a:rPr lang="en-US" sz="1800" dirty="0"/>
            <a:t>CEO Holds public </a:t>
          </a:r>
          <a:r>
            <a:rPr lang="en-US" sz="1600" dirty="0"/>
            <a:t>Community meetings on SPLOST 2 </a:t>
          </a:r>
        </a:p>
        <a:p>
          <a:r>
            <a:rPr lang="en-US" sz="1600" dirty="0"/>
            <a:t>Dates and locations to be provided </a:t>
          </a:r>
        </a:p>
      </dgm:t>
    </dgm:pt>
    <dgm:pt modelId="{C83EC14C-E57B-48A2-9049-357258C1A59D}" type="parTrans" cxnId="{8693A242-28A6-48E9-BC93-217475928CA5}">
      <dgm:prSet/>
      <dgm:spPr/>
      <dgm:t>
        <a:bodyPr/>
        <a:lstStyle/>
        <a:p>
          <a:endParaRPr lang="en-US" sz="1200"/>
        </a:p>
      </dgm:t>
    </dgm:pt>
    <dgm:pt modelId="{82A15427-79DE-43B0-88E3-AD8D96FB01E4}" type="sibTrans" cxnId="{8693A242-28A6-48E9-BC93-217475928CA5}">
      <dgm:prSet/>
      <dgm:spPr/>
      <dgm:t>
        <a:bodyPr/>
        <a:lstStyle/>
        <a:p>
          <a:endParaRPr lang="en-US" sz="1200"/>
        </a:p>
      </dgm:t>
    </dgm:pt>
    <dgm:pt modelId="{54531048-FA4F-4C35-A4ED-FC50DB92807F}" type="pres">
      <dgm:prSet presAssocID="{81E4CEDB-9FC6-4961-B11E-29690FBE77E2}" presName="diagram" presStyleCnt="0">
        <dgm:presLayoutVars>
          <dgm:dir/>
          <dgm:resizeHandles val="exact"/>
        </dgm:presLayoutVars>
      </dgm:prSet>
      <dgm:spPr/>
    </dgm:pt>
    <dgm:pt modelId="{EF21D345-803C-435D-AA3A-60160A0ABCB8}" type="pres">
      <dgm:prSet presAssocID="{0FBE8EC8-7A2B-4907-AE7D-AD58379B2B00}" presName="node" presStyleLbl="node1" presStyleIdx="0" presStyleCnt="7">
        <dgm:presLayoutVars>
          <dgm:bulletEnabled val="1"/>
        </dgm:presLayoutVars>
      </dgm:prSet>
      <dgm:spPr/>
    </dgm:pt>
    <dgm:pt modelId="{BB7F2A53-3084-4259-9C98-CEB3B1EB1704}" type="pres">
      <dgm:prSet presAssocID="{F795059A-46FD-4133-9A81-AF46598BF8F7}" presName="sibTrans" presStyleCnt="0"/>
      <dgm:spPr/>
    </dgm:pt>
    <dgm:pt modelId="{DDAA73BB-41B9-4F40-BC23-5B33A9D8D032}" type="pres">
      <dgm:prSet presAssocID="{A3E8CE3E-E693-402D-989E-38EB8ECD5DAA}" presName="node" presStyleLbl="node1" presStyleIdx="1" presStyleCnt="7">
        <dgm:presLayoutVars>
          <dgm:bulletEnabled val="1"/>
        </dgm:presLayoutVars>
      </dgm:prSet>
      <dgm:spPr/>
    </dgm:pt>
    <dgm:pt modelId="{543C1D29-A7AA-4FD1-9920-5B4A55FA84DD}" type="pres">
      <dgm:prSet presAssocID="{28ACFCC5-F854-4A3D-AF82-EA45E3C3CA85}" presName="sibTrans" presStyleCnt="0"/>
      <dgm:spPr/>
    </dgm:pt>
    <dgm:pt modelId="{3E322AF7-68FA-492F-A9C6-C361560E47C4}" type="pres">
      <dgm:prSet presAssocID="{4497E641-C55C-43EC-A8BD-4D4ECBF888BE}" presName="node" presStyleLbl="node1" presStyleIdx="2" presStyleCnt="7" custLinFactX="3680" custLinFactNeighborX="100000" custLinFactNeighborY="-271">
        <dgm:presLayoutVars>
          <dgm:bulletEnabled val="1"/>
        </dgm:presLayoutVars>
      </dgm:prSet>
      <dgm:spPr/>
    </dgm:pt>
    <dgm:pt modelId="{AAAA8D3B-5B96-4334-8207-8A73B1C13EA4}" type="pres">
      <dgm:prSet presAssocID="{80FFD52D-CA3B-4F42-B347-86469D0F7770}" presName="sibTrans" presStyleCnt="0"/>
      <dgm:spPr/>
    </dgm:pt>
    <dgm:pt modelId="{79038459-CB03-4AE7-AB44-C6713CF66D4E}" type="pres">
      <dgm:prSet presAssocID="{DAA625C4-5476-4D02-8CBC-08708A856CAF}" presName="node" presStyleLbl="node1" presStyleIdx="3" presStyleCnt="7" custLinFactX="-12842" custLinFactNeighborX="-100000" custLinFactNeighborY="-271">
        <dgm:presLayoutVars>
          <dgm:bulletEnabled val="1"/>
        </dgm:presLayoutVars>
      </dgm:prSet>
      <dgm:spPr/>
    </dgm:pt>
    <dgm:pt modelId="{269D6C11-B08A-482A-853C-D6D6B70DC953}" type="pres">
      <dgm:prSet presAssocID="{A736049B-F9C5-4F22-8AE4-A59CB802A3F4}" presName="sibTrans" presStyleCnt="0"/>
      <dgm:spPr/>
    </dgm:pt>
    <dgm:pt modelId="{597986BE-101B-4AAD-ADD5-335162069466}" type="pres">
      <dgm:prSet presAssocID="{B59E2148-8273-4E4D-A78F-95D6FB8311AF}" presName="node" presStyleLbl="node1" presStyleIdx="4" presStyleCnt="7">
        <dgm:presLayoutVars>
          <dgm:bulletEnabled val="1"/>
        </dgm:presLayoutVars>
      </dgm:prSet>
      <dgm:spPr/>
    </dgm:pt>
    <dgm:pt modelId="{F3484C72-C2F0-4DFF-9010-01501D488C92}" type="pres">
      <dgm:prSet presAssocID="{BE510A50-0C0A-47C1-921F-7F9FE82469A6}" presName="sibTrans" presStyleCnt="0"/>
      <dgm:spPr/>
    </dgm:pt>
    <dgm:pt modelId="{BC753072-9A14-45DD-9FC9-FB5807F9B8DB}" type="pres">
      <dgm:prSet presAssocID="{08B1710B-9F3A-4934-B3A3-3448FEAE24D3}" presName="node" presStyleLbl="node1" presStyleIdx="5" presStyleCnt="7">
        <dgm:presLayoutVars>
          <dgm:bulletEnabled val="1"/>
        </dgm:presLayoutVars>
      </dgm:prSet>
      <dgm:spPr/>
    </dgm:pt>
    <dgm:pt modelId="{5E5F0B80-056A-4396-8A5F-1CD1AE709B68}" type="pres">
      <dgm:prSet presAssocID="{1B6FC35F-51B6-444D-AE1B-7CD30C6722B0}" presName="sibTrans" presStyleCnt="0"/>
      <dgm:spPr/>
    </dgm:pt>
    <dgm:pt modelId="{C0C10E9B-7F36-4AC7-950A-7C6046347DF4}" type="pres">
      <dgm:prSet presAssocID="{0209147F-3081-428F-8307-908981FF3ECE}" presName="node" presStyleLbl="node1" presStyleIdx="6" presStyleCnt="7">
        <dgm:presLayoutVars>
          <dgm:bulletEnabled val="1"/>
        </dgm:presLayoutVars>
      </dgm:prSet>
      <dgm:spPr/>
    </dgm:pt>
  </dgm:ptLst>
  <dgm:cxnLst>
    <dgm:cxn modelId="{15902726-37CB-4622-8C79-FDFCEA78C119}" type="presOf" srcId="{A3E8CE3E-E693-402D-989E-38EB8ECD5DAA}" destId="{DDAA73BB-41B9-4F40-BC23-5B33A9D8D032}" srcOrd="0" destOrd="0" presId="urn:microsoft.com/office/officeart/2005/8/layout/default"/>
    <dgm:cxn modelId="{6D68B42C-52AB-4A49-AE97-795C1CC529E1}" type="presOf" srcId="{08B1710B-9F3A-4934-B3A3-3448FEAE24D3}" destId="{BC753072-9A14-45DD-9FC9-FB5807F9B8DB}" srcOrd="0" destOrd="0" presId="urn:microsoft.com/office/officeart/2005/8/layout/default"/>
    <dgm:cxn modelId="{98184C32-9844-45E2-BA20-715877F1D736}" srcId="{81E4CEDB-9FC6-4961-B11E-29690FBE77E2}" destId="{DAA625C4-5476-4D02-8CBC-08708A856CAF}" srcOrd="3" destOrd="0" parTransId="{47996D55-D230-4E9E-9513-3A551027F3FC}" sibTransId="{A736049B-F9C5-4F22-8AE4-A59CB802A3F4}"/>
    <dgm:cxn modelId="{06049D32-6CCB-4A5E-B3C6-97DB0A2A1225}" type="presOf" srcId="{0209147F-3081-428F-8307-908981FF3ECE}" destId="{C0C10E9B-7F36-4AC7-950A-7C6046347DF4}" srcOrd="0" destOrd="0" presId="urn:microsoft.com/office/officeart/2005/8/layout/default"/>
    <dgm:cxn modelId="{8693A242-28A6-48E9-BC93-217475928CA5}" srcId="{81E4CEDB-9FC6-4961-B11E-29690FBE77E2}" destId="{0209147F-3081-428F-8307-908981FF3ECE}" srcOrd="6" destOrd="0" parTransId="{C83EC14C-E57B-48A2-9049-357258C1A59D}" sibTransId="{82A15427-79DE-43B0-88E3-AD8D96FB01E4}"/>
    <dgm:cxn modelId="{228CFD49-4241-40CF-B134-D766FA1A872B}" srcId="{81E4CEDB-9FC6-4961-B11E-29690FBE77E2}" destId="{A3E8CE3E-E693-402D-989E-38EB8ECD5DAA}" srcOrd="1" destOrd="0" parTransId="{68F0BE2D-F367-4F82-9028-6163FDA52745}" sibTransId="{28ACFCC5-F854-4A3D-AF82-EA45E3C3CA85}"/>
    <dgm:cxn modelId="{F3ECF370-3A1A-40AB-A98F-2836B9BA0D27}" type="presOf" srcId="{0FBE8EC8-7A2B-4907-AE7D-AD58379B2B00}" destId="{EF21D345-803C-435D-AA3A-60160A0ABCB8}" srcOrd="0" destOrd="0" presId="urn:microsoft.com/office/officeart/2005/8/layout/default"/>
    <dgm:cxn modelId="{9830FE74-C65C-44C6-BAB1-062C528DE18F}" srcId="{81E4CEDB-9FC6-4961-B11E-29690FBE77E2}" destId="{B59E2148-8273-4E4D-A78F-95D6FB8311AF}" srcOrd="4" destOrd="0" parTransId="{7F694952-3B62-4E29-B55B-6D0783170401}" sibTransId="{BE510A50-0C0A-47C1-921F-7F9FE82469A6}"/>
    <dgm:cxn modelId="{ED057375-B89B-42C0-812E-C75012182C91}" type="presOf" srcId="{4497E641-C55C-43EC-A8BD-4D4ECBF888BE}" destId="{3E322AF7-68FA-492F-A9C6-C361560E47C4}" srcOrd="0" destOrd="0" presId="urn:microsoft.com/office/officeart/2005/8/layout/default"/>
    <dgm:cxn modelId="{5537A175-75A9-47EF-967F-47A69E22295E}" srcId="{81E4CEDB-9FC6-4961-B11E-29690FBE77E2}" destId="{0FBE8EC8-7A2B-4907-AE7D-AD58379B2B00}" srcOrd="0" destOrd="0" parTransId="{C240600F-8419-420E-BFB4-C8EB74343E33}" sibTransId="{F795059A-46FD-4133-9A81-AF46598BF8F7}"/>
    <dgm:cxn modelId="{D01E639D-4399-4807-82B7-9C72DEAF1C40}" srcId="{81E4CEDB-9FC6-4961-B11E-29690FBE77E2}" destId="{08B1710B-9F3A-4934-B3A3-3448FEAE24D3}" srcOrd="5" destOrd="0" parTransId="{F0D2C8D9-1483-4190-90A4-51E9D717F7B0}" sibTransId="{1B6FC35F-51B6-444D-AE1B-7CD30C6722B0}"/>
    <dgm:cxn modelId="{15A08BA1-173A-4038-8CA3-0220B4E1986D}" type="presOf" srcId="{81E4CEDB-9FC6-4961-B11E-29690FBE77E2}" destId="{54531048-FA4F-4C35-A4ED-FC50DB92807F}" srcOrd="0" destOrd="0" presId="urn:microsoft.com/office/officeart/2005/8/layout/default"/>
    <dgm:cxn modelId="{F660DBD7-C25A-4431-BF0F-E73BD7185E22}" type="presOf" srcId="{B59E2148-8273-4E4D-A78F-95D6FB8311AF}" destId="{597986BE-101B-4AAD-ADD5-335162069466}" srcOrd="0" destOrd="0" presId="urn:microsoft.com/office/officeart/2005/8/layout/default"/>
    <dgm:cxn modelId="{8DFF13E4-3029-4516-A157-3066512CC5ED}" srcId="{81E4CEDB-9FC6-4961-B11E-29690FBE77E2}" destId="{4497E641-C55C-43EC-A8BD-4D4ECBF888BE}" srcOrd="2" destOrd="0" parTransId="{F704824D-4FD6-4361-92AB-FDF3F4B19AFA}" sibTransId="{80FFD52D-CA3B-4F42-B347-86469D0F7770}"/>
    <dgm:cxn modelId="{D30D9BF0-5404-4A4B-BC4C-7BA39AD22EDE}" type="presOf" srcId="{DAA625C4-5476-4D02-8CBC-08708A856CAF}" destId="{79038459-CB03-4AE7-AB44-C6713CF66D4E}" srcOrd="0" destOrd="0" presId="urn:microsoft.com/office/officeart/2005/8/layout/default"/>
    <dgm:cxn modelId="{97BB3FA7-28FE-4B0A-B451-719E679D489E}" type="presParOf" srcId="{54531048-FA4F-4C35-A4ED-FC50DB92807F}" destId="{EF21D345-803C-435D-AA3A-60160A0ABCB8}" srcOrd="0" destOrd="0" presId="urn:microsoft.com/office/officeart/2005/8/layout/default"/>
    <dgm:cxn modelId="{9EA49914-CCEC-4BE2-B6B2-31755CD79466}" type="presParOf" srcId="{54531048-FA4F-4C35-A4ED-FC50DB92807F}" destId="{BB7F2A53-3084-4259-9C98-CEB3B1EB1704}" srcOrd="1" destOrd="0" presId="urn:microsoft.com/office/officeart/2005/8/layout/default"/>
    <dgm:cxn modelId="{42F856E1-360A-4C8E-99C9-B98A456746BC}" type="presParOf" srcId="{54531048-FA4F-4C35-A4ED-FC50DB92807F}" destId="{DDAA73BB-41B9-4F40-BC23-5B33A9D8D032}" srcOrd="2" destOrd="0" presId="urn:microsoft.com/office/officeart/2005/8/layout/default"/>
    <dgm:cxn modelId="{0ABD29A3-52A1-4975-B730-E61A11993D91}" type="presParOf" srcId="{54531048-FA4F-4C35-A4ED-FC50DB92807F}" destId="{543C1D29-A7AA-4FD1-9920-5B4A55FA84DD}" srcOrd="3" destOrd="0" presId="urn:microsoft.com/office/officeart/2005/8/layout/default"/>
    <dgm:cxn modelId="{7D048B97-33A3-4722-9E7B-760D28CCA8C2}" type="presParOf" srcId="{54531048-FA4F-4C35-A4ED-FC50DB92807F}" destId="{3E322AF7-68FA-492F-A9C6-C361560E47C4}" srcOrd="4" destOrd="0" presId="urn:microsoft.com/office/officeart/2005/8/layout/default"/>
    <dgm:cxn modelId="{B84F6C1C-E199-4A9D-B536-6D52E1777C80}" type="presParOf" srcId="{54531048-FA4F-4C35-A4ED-FC50DB92807F}" destId="{AAAA8D3B-5B96-4334-8207-8A73B1C13EA4}" srcOrd="5" destOrd="0" presId="urn:microsoft.com/office/officeart/2005/8/layout/default"/>
    <dgm:cxn modelId="{4DDE875B-8CEA-4CC1-8FBB-163D324DC619}" type="presParOf" srcId="{54531048-FA4F-4C35-A4ED-FC50DB92807F}" destId="{79038459-CB03-4AE7-AB44-C6713CF66D4E}" srcOrd="6" destOrd="0" presId="urn:microsoft.com/office/officeart/2005/8/layout/default"/>
    <dgm:cxn modelId="{6FEE6769-41BC-426B-B6B3-D6532135B708}" type="presParOf" srcId="{54531048-FA4F-4C35-A4ED-FC50DB92807F}" destId="{269D6C11-B08A-482A-853C-D6D6B70DC953}" srcOrd="7" destOrd="0" presId="urn:microsoft.com/office/officeart/2005/8/layout/default"/>
    <dgm:cxn modelId="{C741D477-6825-4196-A20A-F7BDD1796DF7}" type="presParOf" srcId="{54531048-FA4F-4C35-A4ED-FC50DB92807F}" destId="{597986BE-101B-4AAD-ADD5-335162069466}" srcOrd="8" destOrd="0" presId="urn:microsoft.com/office/officeart/2005/8/layout/default"/>
    <dgm:cxn modelId="{955D2962-D249-4FB8-A24D-1837179A57E8}" type="presParOf" srcId="{54531048-FA4F-4C35-A4ED-FC50DB92807F}" destId="{F3484C72-C2F0-4DFF-9010-01501D488C92}" srcOrd="9" destOrd="0" presId="urn:microsoft.com/office/officeart/2005/8/layout/default"/>
    <dgm:cxn modelId="{16E8E53A-4BFE-4BF8-A9B9-FC91109A1BED}" type="presParOf" srcId="{54531048-FA4F-4C35-A4ED-FC50DB92807F}" destId="{BC753072-9A14-45DD-9FC9-FB5807F9B8DB}" srcOrd="10" destOrd="0" presId="urn:microsoft.com/office/officeart/2005/8/layout/default"/>
    <dgm:cxn modelId="{615E3562-6290-4A68-A376-6D3C73D41B4A}" type="presParOf" srcId="{54531048-FA4F-4C35-A4ED-FC50DB92807F}" destId="{5E5F0B80-056A-4396-8A5F-1CD1AE709B68}" srcOrd="11" destOrd="0" presId="urn:microsoft.com/office/officeart/2005/8/layout/default"/>
    <dgm:cxn modelId="{A332EFC4-FC46-4340-B3DC-83A787FCA06F}" type="presParOf" srcId="{54531048-FA4F-4C35-A4ED-FC50DB92807F}" destId="{C0C10E9B-7F36-4AC7-950A-7C6046347DF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1D345-803C-435D-AA3A-60160A0ABCB8}">
      <dsp:nvSpPr>
        <dsp:cNvPr id="0" name=""/>
        <dsp:cNvSpPr/>
      </dsp:nvSpPr>
      <dsp:spPr>
        <a:xfrm>
          <a:off x="1474" y="472512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JANUARY 2017                               </a:t>
          </a:r>
          <a:r>
            <a:rPr lang="en-US" sz="1100" kern="1200" baseline="0" dirty="0"/>
            <a:t>GA General Assembly convenes 2017 Legislative Session</a:t>
          </a:r>
        </a:p>
      </dsp:txBody>
      <dsp:txXfrm>
        <a:off x="1474" y="472512"/>
        <a:ext cx="1858043" cy="1114826"/>
      </dsp:txXfrm>
    </dsp:sp>
    <dsp:sp modelId="{DDAA73BB-41B9-4F40-BC23-5B33A9D8D032}">
      <dsp:nvSpPr>
        <dsp:cNvPr id="0" name=""/>
        <dsp:cNvSpPr/>
      </dsp:nvSpPr>
      <dsp:spPr>
        <a:xfrm>
          <a:off x="2045322" y="472512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JANUARY 2017                                   </a:t>
          </a:r>
          <a:r>
            <a:rPr lang="en-US" sz="1200" kern="1200" dirty="0"/>
            <a:t>Senate Bill 156 is introduced. The bill restricts the use of SPLOST funds to Transportation 85% and Capital Outlay 15</a:t>
          </a:r>
          <a:r>
            <a:rPr lang="en-US" sz="1100" kern="1200" dirty="0"/>
            <a:t>%</a:t>
          </a:r>
        </a:p>
      </dsp:txBody>
      <dsp:txXfrm>
        <a:off x="2045322" y="472512"/>
        <a:ext cx="1858043" cy="1114826"/>
      </dsp:txXfrm>
    </dsp:sp>
    <dsp:sp modelId="{3E322AF7-68FA-492F-A9C6-C361560E47C4}">
      <dsp:nvSpPr>
        <dsp:cNvPr id="0" name=""/>
        <dsp:cNvSpPr/>
      </dsp:nvSpPr>
      <dsp:spPr>
        <a:xfrm>
          <a:off x="4089170" y="472512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FEBRUARY 2017                                       </a:t>
          </a:r>
          <a:r>
            <a:rPr lang="en-US" sz="1200" kern="1200" dirty="0"/>
            <a:t>SB 156 was amended to include exemptions for unprepared food sales and prescription drugs </a:t>
          </a:r>
        </a:p>
      </dsp:txBody>
      <dsp:txXfrm>
        <a:off x="4089170" y="472512"/>
        <a:ext cx="1858043" cy="1114826"/>
      </dsp:txXfrm>
    </dsp:sp>
    <dsp:sp modelId="{79038459-CB03-4AE7-AB44-C6713CF66D4E}">
      <dsp:nvSpPr>
        <dsp:cNvPr id="0" name=""/>
        <dsp:cNvSpPr/>
      </dsp:nvSpPr>
      <dsp:spPr>
        <a:xfrm>
          <a:off x="6180639" y="478198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FEBRUARY 2017                                     </a:t>
          </a:r>
          <a:r>
            <a:rPr lang="en-US" sz="1200" b="1" kern="1200" dirty="0"/>
            <a:t>- </a:t>
          </a:r>
          <a:r>
            <a:rPr lang="en-US" sz="1200" kern="1200" dirty="0"/>
            <a:t>DeKalb holds a joint Delegation meeting at the Capitol to review draft SPLOST and EHOST Legislation. </a:t>
          </a:r>
        </a:p>
      </dsp:txBody>
      <dsp:txXfrm>
        <a:off x="6180639" y="478198"/>
        <a:ext cx="1858043" cy="1114826"/>
      </dsp:txXfrm>
    </dsp:sp>
    <dsp:sp modelId="{597986BE-101B-4AAD-ADD5-335162069466}">
      <dsp:nvSpPr>
        <dsp:cNvPr id="0" name=""/>
        <dsp:cNvSpPr/>
      </dsp:nvSpPr>
      <dsp:spPr>
        <a:xfrm>
          <a:off x="8176866" y="472512"/>
          <a:ext cx="1858043" cy="111482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MARCH 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 </a:t>
          </a:r>
          <a:r>
            <a:rPr lang="en-US" sz="1200" kern="1200" dirty="0"/>
            <a:t>Senate Bill 156 passes the Georgia General </a:t>
          </a:r>
          <a:r>
            <a:rPr lang="en-US" sz="1400" kern="1200" dirty="0"/>
            <a:t>Assembly</a:t>
          </a:r>
          <a:r>
            <a:rPr lang="en-US" sz="1200" kern="1200" dirty="0"/>
            <a:t> on the final day of the Legislative Session                                                                                                                              </a:t>
          </a:r>
        </a:p>
      </dsp:txBody>
      <dsp:txXfrm>
        <a:off x="8176866" y="472512"/>
        <a:ext cx="1858043" cy="1114826"/>
      </dsp:txXfrm>
    </dsp:sp>
    <dsp:sp modelId="{59DD9201-E4A7-4D17-8832-438A8E97AD80}">
      <dsp:nvSpPr>
        <dsp:cNvPr id="0" name=""/>
        <dsp:cNvSpPr/>
      </dsp:nvSpPr>
      <dsp:spPr>
        <a:xfrm>
          <a:off x="10102170" y="431821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APRIL 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  </a:t>
          </a:r>
          <a:r>
            <a:rPr lang="en-US" sz="1200" kern="1200" dirty="0"/>
            <a:t>County Staff and Administration , assemble GSU survey analysis and begin need needs assessment plan</a:t>
          </a:r>
        </a:p>
      </dsp:txBody>
      <dsp:txXfrm>
        <a:off x="10102170" y="431821"/>
        <a:ext cx="1858043" cy="1114826"/>
      </dsp:txXfrm>
    </dsp:sp>
    <dsp:sp modelId="{BC753072-9A14-45DD-9FC9-FB5807F9B8DB}">
      <dsp:nvSpPr>
        <dsp:cNvPr id="0" name=""/>
        <dsp:cNvSpPr/>
      </dsp:nvSpPr>
      <dsp:spPr>
        <a:xfrm>
          <a:off x="1474" y="1773143"/>
          <a:ext cx="1858043" cy="111482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MAY 2017                                                   </a:t>
          </a:r>
          <a:r>
            <a:rPr lang="en-US" sz="1200" b="1" kern="1200" dirty="0"/>
            <a:t>- </a:t>
          </a:r>
          <a:r>
            <a:rPr lang="en-US" sz="1200" kern="1200" dirty="0"/>
            <a:t>Governor Deal signs Senate Bill 156. DeKalb BOC, the DeKalb Delegation and the CEO attend the bill signing</a:t>
          </a:r>
        </a:p>
      </dsp:txBody>
      <dsp:txXfrm>
        <a:off x="1474" y="1773143"/>
        <a:ext cx="1858043" cy="1114826"/>
      </dsp:txXfrm>
    </dsp:sp>
    <dsp:sp modelId="{2C275712-B701-4FEB-9EE0-B99D8E1854EF}">
      <dsp:nvSpPr>
        <dsp:cNvPr id="0" name=""/>
        <dsp:cNvSpPr/>
      </dsp:nvSpPr>
      <dsp:spPr>
        <a:xfrm>
          <a:off x="2045322" y="1773143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MAY –SEPTEMBER 2017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DeKalb CEO and BOC host 9 SPLOST Vision Sessions at Manuel Maloof Administration Building. Public invited</a:t>
          </a:r>
        </a:p>
      </dsp:txBody>
      <dsp:txXfrm>
        <a:off x="2045322" y="1773143"/>
        <a:ext cx="1858043" cy="1114826"/>
      </dsp:txXfrm>
    </dsp:sp>
    <dsp:sp modelId="{E1A1320B-DEAE-415A-ACE4-3ED669995A5A}">
      <dsp:nvSpPr>
        <dsp:cNvPr id="0" name=""/>
        <dsp:cNvSpPr/>
      </dsp:nvSpPr>
      <dsp:spPr>
        <a:xfrm>
          <a:off x="4089170" y="1780723"/>
          <a:ext cx="1858043" cy="1099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SEPTEMBER 2017–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DeKalb </a:t>
          </a:r>
          <a:r>
            <a:rPr lang="en-US" sz="1400" kern="1200" dirty="0"/>
            <a:t>executes</a:t>
          </a:r>
          <a:r>
            <a:rPr lang="en-US" sz="1200" kern="1200" dirty="0"/>
            <a:t> robust SPLOST education campaign to all DeKalb Residents</a:t>
          </a:r>
        </a:p>
      </dsp:txBody>
      <dsp:txXfrm>
        <a:off x="4089170" y="1780723"/>
        <a:ext cx="1858043" cy="1099664"/>
      </dsp:txXfrm>
    </dsp:sp>
    <dsp:sp modelId="{9919FA94-125C-49E8-AEF6-BD2715E59BE2}">
      <dsp:nvSpPr>
        <dsp:cNvPr id="0" name=""/>
        <dsp:cNvSpPr/>
      </dsp:nvSpPr>
      <dsp:spPr>
        <a:xfrm>
          <a:off x="6133018" y="1775489"/>
          <a:ext cx="1858043" cy="111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SEPTEMBER 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 </a:t>
          </a:r>
          <a:r>
            <a:rPr lang="en-US" sz="1100" kern="1200" dirty="0"/>
            <a:t>On behalf of DeKalb , The Georgia Chamber Transportation Alliance begins the SPLOST Advocacy campaign </a:t>
          </a:r>
        </a:p>
      </dsp:txBody>
      <dsp:txXfrm>
        <a:off x="6133018" y="1775489"/>
        <a:ext cx="1858043" cy="1110132"/>
      </dsp:txXfrm>
    </dsp:sp>
    <dsp:sp modelId="{C0C10E9B-7F36-4AC7-950A-7C6046347DF4}">
      <dsp:nvSpPr>
        <dsp:cNvPr id="0" name=""/>
        <dsp:cNvSpPr/>
      </dsp:nvSpPr>
      <dsp:spPr>
        <a:xfrm>
          <a:off x="8176866" y="1773143"/>
          <a:ext cx="1858043" cy="111482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NOVEMBER 8, 2017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  <a:r>
            <a:rPr lang="en-US" sz="1400" kern="1200" dirty="0"/>
            <a:t>71% of Voters approve SPLOST ballot referendum </a:t>
          </a:r>
          <a:endParaRPr lang="en-US" sz="1100" kern="1200" dirty="0"/>
        </a:p>
      </dsp:txBody>
      <dsp:txXfrm>
        <a:off x="8176866" y="1773143"/>
        <a:ext cx="1858043" cy="1114826"/>
      </dsp:txXfrm>
    </dsp:sp>
    <dsp:sp modelId="{B584A26E-37B6-411E-B75E-989101B6B312}">
      <dsp:nvSpPr>
        <dsp:cNvPr id="0" name=""/>
        <dsp:cNvSpPr/>
      </dsp:nvSpPr>
      <dsp:spPr>
        <a:xfrm>
          <a:off x="10144515" y="1753700"/>
          <a:ext cx="1858043" cy="11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JANUARY 10, 2018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CEO, BOC &amp; DeKalb Mayors jointly support SPLOST 6- year program at Manuel Maloof Auditorium. City Attorneys negotiate SPLOST IGAs </a:t>
          </a:r>
        </a:p>
      </dsp:txBody>
      <dsp:txXfrm>
        <a:off x="10144515" y="1753700"/>
        <a:ext cx="1858043" cy="1114826"/>
      </dsp:txXfrm>
    </dsp:sp>
    <dsp:sp modelId="{A8011DBD-B385-48C5-A9B6-C53CF5408720}">
      <dsp:nvSpPr>
        <dsp:cNvPr id="0" name=""/>
        <dsp:cNvSpPr/>
      </dsp:nvSpPr>
      <dsp:spPr>
        <a:xfrm>
          <a:off x="76177" y="3092837"/>
          <a:ext cx="1858043" cy="1248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FEBRUARY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CEO</a:t>
          </a:r>
          <a:r>
            <a:rPr lang="en-US" sz="1100" b="1" kern="1200" dirty="0"/>
            <a:t> </a:t>
          </a:r>
          <a:r>
            <a:rPr lang="en-US" sz="1100" kern="1200" dirty="0"/>
            <a:t>forms committee to develop scope of work for professional Program Manager and subsequent RFP solicitation </a:t>
          </a:r>
        </a:p>
      </dsp:txBody>
      <dsp:txXfrm>
        <a:off x="76177" y="3092837"/>
        <a:ext cx="1858043" cy="1248426"/>
      </dsp:txXfrm>
    </dsp:sp>
    <dsp:sp modelId="{77595F3D-B6E5-4759-B25D-815ABC5E95F2}">
      <dsp:nvSpPr>
        <dsp:cNvPr id="0" name=""/>
        <dsp:cNvSpPr/>
      </dsp:nvSpPr>
      <dsp:spPr>
        <a:xfrm>
          <a:off x="2129575" y="3121415"/>
          <a:ext cx="1858043" cy="122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MARCH 2018                                    </a:t>
          </a:r>
          <a:r>
            <a:rPr lang="en-US" sz="1100" kern="1200" dirty="0"/>
            <a:t>Based on best qualified and best pricing Atlas Consulting (formerly Moreland Altobelli) is awarded a 6 Year contract to manage DeKalb's 1</a:t>
          </a:r>
          <a:r>
            <a:rPr lang="en-US" sz="1100" kern="1200" baseline="30000" dirty="0"/>
            <a:t>st</a:t>
          </a:r>
          <a:endParaRPr lang="en-US" sz="1100" kern="1200" dirty="0"/>
        </a:p>
      </dsp:txBody>
      <dsp:txXfrm>
        <a:off x="2129575" y="3121415"/>
        <a:ext cx="1858043" cy="1229374"/>
      </dsp:txXfrm>
    </dsp:sp>
    <dsp:sp modelId="{89FF5D18-3DE4-46A0-B4AE-C42A0631C12B}">
      <dsp:nvSpPr>
        <dsp:cNvPr id="0" name=""/>
        <dsp:cNvSpPr/>
      </dsp:nvSpPr>
      <dsp:spPr>
        <a:xfrm>
          <a:off x="4272382" y="3016616"/>
          <a:ext cx="1858043" cy="1343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APRIL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County staff and Program Manager define and finalize project categories for CEO and BOC review and approval</a:t>
          </a:r>
        </a:p>
      </dsp:txBody>
      <dsp:txXfrm>
        <a:off x="4272382" y="3016616"/>
        <a:ext cx="1858043" cy="1343699"/>
      </dsp:txXfrm>
    </dsp:sp>
    <dsp:sp modelId="{01EE45D9-E301-4014-91E2-45F04DCCDBD0}">
      <dsp:nvSpPr>
        <dsp:cNvPr id="0" name=""/>
        <dsp:cNvSpPr/>
      </dsp:nvSpPr>
      <dsp:spPr>
        <a:xfrm>
          <a:off x="8237428" y="3205768"/>
          <a:ext cx="1858043" cy="119400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APRIL 2018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 </a:t>
          </a:r>
          <a:r>
            <a:rPr lang="en-US" sz="1100" kern="1200" dirty="0"/>
            <a:t>County receives first SPLOST sales tax payment from the Georgia Department of Revenue </a:t>
          </a:r>
        </a:p>
      </dsp:txBody>
      <dsp:txXfrm>
        <a:off x="8237428" y="3205768"/>
        <a:ext cx="1858043" cy="1194001"/>
      </dsp:txXfrm>
    </dsp:sp>
    <dsp:sp modelId="{1B46D12D-9059-4E11-B4AF-D482A31B8235}">
      <dsp:nvSpPr>
        <dsp:cNvPr id="0" name=""/>
        <dsp:cNvSpPr/>
      </dsp:nvSpPr>
      <dsp:spPr>
        <a:xfrm>
          <a:off x="6346572" y="3092842"/>
          <a:ext cx="1714100" cy="1324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APRIL  2018                                             </a:t>
          </a:r>
          <a:r>
            <a:rPr lang="en-US" sz="1100" kern="1200" dirty="0"/>
            <a:t>CEO and DeKalb BOC adopts SPLOST Citizen Oversight Group with appointments representing all Districts  across the county</a:t>
          </a:r>
        </a:p>
      </dsp:txBody>
      <dsp:txXfrm>
        <a:off x="6346572" y="3092842"/>
        <a:ext cx="1714100" cy="1324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1D345-803C-435D-AA3A-60160A0ABCB8}">
      <dsp:nvSpPr>
        <dsp:cNvPr id="0" name=""/>
        <dsp:cNvSpPr/>
      </dsp:nvSpPr>
      <dsp:spPr>
        <a:xfrm>
          <a:off x="3539" y="368059"/>
          <a:ext cx="2807710" cy="168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JANUARY 9,  2023                                                    </a:t>
          </a:r>
          <a:r>
            <a:rPr lang="en-US" sz="1600" kern="1200" baseline="0" dirty="0"/>
            <a:t>GA General Assembly   Legislative Session convenes</a:t>
          </a:r>
          <a:endParaRPr lang="en-US" sz="1200" kern="1200" baseline="0" dirty="0"/>
        </a:p>
      </dsp:txBody>
      <dsp:txXfrm>
        <a:off x="3539" y="368059"/>
        <a:ext cx="2807710" cy="1684626"/>
      </dsp:txXfrm>
    </dsp:sp>
    <dsp:sp modelId="{DDAA73BB-41B9-4F40-BC23-5B33A9D8D032}">
      <dsp:nvSpPr>
        <dsp:cNvPr id="0" name=""/>
        <dsp:cNvSpPr/>
      </dsp:nvSpPr>
      <dsp:spPr>
        <a:xfrm>
          <a:off x="3092020" y="368059"/>
          <a:ext cx="2807710" cy="168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FEBRUARY 2023                                                                        </a:t>
          </a:r>
          <a:r>
            <a:rPr lang="en-US" sz="1600" kern="1200" dirty="0"/>
            <a:t>HB 431 is introduced. The bill removes restrictions in  SPLOST 1 and allows for Capital outlay</a:t>
          </a:r>
          <a:endParaRPr lang="en-US" sz="1400" kern="1200" dirty="0"/>
        </a:p>
      </dsp:txBody>
      <dsp:txXfrm>
        <a:off x="3092020" y="368059"/>
        <a:ext cx="2807710" cy="1684626"/>
      </dsp:txXfrm>
    </dsp:sp>
    <dsp:sp modelId="{3E322AF7-68FA-492F-A9C6-C361560E47C4}">
      <dsp:nvSpPr>
        <dsp:cNvPr id="0" name=""/>
        <dsp:cNvSpPr/>
      </dsp:nvSpPr>
      <dsp:spPr>
        <a:xfrm>
          <a:off x="9091535" y="363494"/>
          <a:ext cx="2807710" cy="168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FEBRUARY - MARCH  2023                                                                   </a:t>
          </a:r>
          <a:r>
            <a:rPr lang="en-US" sz="1600" kern="1200" dirty="0"/>
            <a:t>HB 431 Passed the House &amp; Senate  unanimously with a                         bi-partisan vote</a:t>
          </a:r>
        </a:p>
      </dsp:txBody>
      <dsp:txXfrm>
        <a:off x="9091535" y="363494"/>
        <a:ext cx="2807710" cy="1684626"/>
      </dsp:txXfrm>
    </dsp:sp>
    <dsp:sp modelId="{79038459-CB03-4AE7-AB44-C6713CF66D4E}">
      <dsp:nvSpPr>
        <dsp:cNvPr id="0" name=""/>
        <dsp:cNvSpPr/>
      </dsp:nvSpPr>
      <dsp:spPr>
        <a:xfrm>
          <a:off x="6100706" y="363494"/>
          <a:ext cx="2807710" cy="168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FEBRUARY 2023                                                       </a:t>
          </a:r>
          <a:r>
            <a:rPr lang="en-US" sz="1600" kern="1200" dirty="0"/>
            <a:t>DeKalb Delegations both House and Senate hold meetings  at the Capitol to review draft SPLOST and EHOST Legislation</a:t>
          </a:r>
          <a:r>
            <a:rPr lang="en-US" sz="1400" kern="1200" dirty="0"/>
            <a:t>. </a:t>
          </a:r>
        </a:p>
      </dsp:txBody>
      <dsp:txXfrm>
        <a:off x="6100706" y="363494"/>
        <a:ext cx="2807710" cy="1684626"/>
      </dsp:txXfrm>
    </dsp:sp>
    <dsp:sp modelId="{597986BE-101B-4AAD-ADD5-335162069466}">
      <dsp:nvSpPr>
        <dsp:cNvPr id="0" name=""/>
        <dsp:cNvSpPr/>
      </dsp:nvSpPr>
      <dsp:spPr>
        <a:xfrm>
          <a:off x="1547779" y="2333457"/>
          <a:ext cx="2807710" cy="168462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MARCH 2023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</a:t>
          </a:r>
          <a:r>
            <a:rPr lang="en-US" sz="1600" kern="1200" dirty="0"/>
            <a:t>HB 431 passes the Georgia General Assembly                                        1 full week prior to Sine Die</a:t>
          </a:r>
        </a:p>
      </dsp:txBody>
      <dsp:txXfrm>
        <a:off x="1547779" y="2333457"/>
        <a:ext cx="2807710" cy="1684626"/>
      </dsp:txXfrm>
    </dsp:sp>
    <dsp:sp modelId="{BC753072-9A14-45DD-9FC9-FB5807F9B8DB}">
      <dsp:nvSpPr>
        <dsp:cNvPr id="0" name=""/>
        <dsp:cNvSpPr/>
      </dsp:nvSpPr>
      <dsp:spPr>
        <a:xfrm>
          <a:off x="4636260" y="2333457"/>
          <a:ext cx="2807710" cy="168462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TBD -2023                         </a:t>
          </a:r>
          <a:r>
            <a:rPr lang="en-US" sz="1600" kern="1200" dirty="0"/>
            <a:t>Governor Kemp  signs                        HB 431                                          DeKalb BOC, the DeKalb Delegation and the CEO attend the bill signing</a:t>
          </a:r>
          <a:endParaRPr lang="en-US" sz="1800" kern="1200" dirty="0"/>
        </a:p>
      </dsp:txBody>
      <dsp:txXfrm>
        <a:off x="4636260" y="2333457"/>
        <a:ext cx="2807710" cy="1684626"/>
      </dsp:txXfrm>
    </dsp:sp>
    <dsp:sp modelId="{C0C10E9B-7F36-4AC7-950A-7C6046347DF4}">
      <dsp:nvSpPr>
        <dsp:cNvPr id="0" name=""/>
        <dsp:cNvSpPr/>
      </dsp:nvSpPr>
      <dsp:spPr>
        <a:xfrm>
          <a:off x="7724742" y="2333457"/>
          <a:ext cx="2807710" cy="168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CEO Holds public </a:t>
          </a:r>
          <a:r>
            <a:rPr lang="en-US" sz="1600" kern="1200" dirty="0"/>
            <a:t>Community meetings on SPLOST 2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Dates and locations to be provided </a:t>
          </a:r>
        </a:p>
      </dsp:txBody>
      <dsp:txXfrm>
        <a:off x="7724742" y="2333457"/>
        <a:ext cx="2807710" cy="168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B3150F-EFFE-4398-ACBA-B3FADC84F6C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225986-DDC4-46D0-82A2-593667C4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1B37-3325-40C4-77DB-F5F103D98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C1834-E97D-06E0-A40A-C42A066C8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258F-A1C0-D1EB-52A6-1F993E4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DDA8-37F9-47C0-BA8D-55CEA7F63948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2E91-C2C4-B826-49A6-F5F4962C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43C1-5A68-6762-EA95-8155D857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0431-5100-A345-4999-C1DA37BC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06453-7933-F920-47B3-1C0C46107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ED8B-7F37-70CF-5863-BBDD59D3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D49-C01C-4C57-B504-8658780A2507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27922-B8B1-99D0-DA81-2F1FFAAA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B52F-94D6-CEF9-8633-C9265378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9DF6A-F460-0C87-3D47-120DD2593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271D0-0840-23E1-F177-E5E5499A7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9703-33B9-5EDD-ECE4-62DB8074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24B-D13F-4B74-89B3-DBE9307BAF40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5A46-F7A0-6FB6-1BA8-2A77DEA0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46061-F881-41B2-EAB6-5CC133B5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DA75-9FE4-0F3B-8446-09D1A724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B330-ED63-44FA-3B5E-CEDA6681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8F80B-24F9-2E40-9EDE-D0D92ADD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19AE-8873-4668-8657-A25B93015814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AF1D-C742-0469-5444-A1CDFE69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70B2-CB32-2C2F-A8ED-14E26094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D21B-176A-AE63-3081-C78291DE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228EA-E083-B456-7AA7-3C48C8CC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04544-F5E2-CDEF-B69F-6D28755D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8643-31F7-4174-AF79-FD3AB3C50FB6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E8E1D-AD2E-E429-D91D-0ED9830A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1AA5-AA27-9F8B-639C-BE3B755B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7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E8-E3C3-BDBD-8C42-1CC878AE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D8B3-88B5-159B-E8D7-C5F18F33A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27A3E-2D42-8165-11B3-C6E9E768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C6862-CE0A-5D93-9238-DFA0C96F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0005-15D7-491C-8CBF-5E795252B273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EE883-3D11-28B3-1797-C252304E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F5687-11F9-0185-91D2-52F3EEA3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DD85-B54E-A24C-3C32-EE318C66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5BB14-9743-7DAE-2539-6B32E1147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95C8C-165E-BD6F-E302-722FE6B3D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7D2F7-D555-0451-E2A4-1D0D9589A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2BB2F-A7C8-B4FD-7729-6A8DD1F41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0A866-F3D8-8B24-CEDD-5A974B1D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98D4-C875-4806-9351-928C60FFA31D}" type="datetime1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6D544-A861-C46B-240F-DA42CBBE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37C70-6695-A145-C32D-56682B41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8A61-51A1-D7E4-E12B-BAC449D4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70BE4-E267-C789-6583-86C9F2F9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5F2-6564-4016-9F81-44CEB3C18C4B}" type="datetime1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146F-8482-7EFD-7484-7EF9B0BE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F5CB6-283E-34B1-CFBF-742F7A7D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0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F2AE3-046A-7DA8-60ED-898B70E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2BC7-4252-4DAB-B6FB-8F0416C83542}" type="datetime1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146BE-C4CE-FEED-2E93-B154C616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882C-DFA9-BC5D-E033-65FC7119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E656-9538-FC17-7744-4AA41FE4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8A38-D298-F5EA-D08C-F0314BF2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5A79F-C660-BA3D-1DD2-8A12ADAE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5EEAB-D53E-F390-DA59-A2001298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8732-643A-4675-8531-18DB609909B4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01CB8-3CC7-7E41-6E69-C409466F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976FB-FF18-3094-8776-1C42AFB4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7A43-9269-A875-AE13-FEAE0E82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6040F-851B-3CB8-2B43-F80C37B91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B4BA1-1309-859E-6C0D-A6B4E159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6055F-366D-5D1B-7FFE-CD3B85BD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8D9D-690A-4CCD-84AE-D7D00741915B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ECBA8-167B-A33C-D09E-1286E587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8F1B7-C710-EF35-9989-47925B43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C8E38-F9C2-D8E6-77F0-2C0D93DC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79E8-94AB-253B-BE6F-2B9F80E5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42A1-2D26-45BE-375B-248BA4B5C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4C28-9D92-49A3-82F8-12887FE115A6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105C-D551-AC7E-3C2F-2823204B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A294-0092-8A36-ABAD-D2AD8E991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723E1-E101-4CAB-8B34-C6EA5AAF1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4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kalbcountyga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8D3EE-9738-A943-319C-363945BB9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2537460" y="406866"/>
            <a:ext cx="6355080" cy="3022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35C44-A4C8-DC7B-1090-02559EFC82A3}"/>
              </a:ext>
            </a:extLst>
          </p:cNvPr>
          <p:cNvSpPr txBox="1"/>
          <p:nvPr/>
        </p:nvSpPr>
        <p:spPr>
          <a:xfrm>
            <a:off x="4034790" y="5680710"/>
            <a:ext cx="389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Michael L. Thurmond, CEO </a:t>
            </a:r>
          </a:p>
          <a:p>
            <a:pPr algn="ctr"/>
            <a:r>
              <a:rPr lang="en-US" dirty="0"/>
              <a:t>DeKalb County Board of Commissioners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FF678-D75B-0AB0-46B5-BC5DE227B10A}"/>
              </a:ext>
            </a:extLst>
          </p:cNvPr>
          <p:cNvSpPr txBox="1"/>
          <p:nvPr/>
        </p:nvSpPr>
        <p:spPr>
          <a:xfrm>
            <a:off x="3493214" y="3570270"/>
            <a:ext cx="670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DeKalb County’s SPLOST 1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19460-9254-4301-5691-80DDAACF61CD}"/>
              </a:ext>
            </a:extLst>
          </p:cNvPr>
          <p:cNvSpPr txBox="1"/>
          <p:nvPr/>
        </p:nvSpPr>
        <p:spPr>
          <a:xfrm>
            <a:off x="4253501" y="4746661"/>
            <a:ext cx="4144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SPLOST Committee of the Whole Meeting </a:t>
            </a:r>
          </a:p>
          <a:p>
            <a:pPr algn="ctr"/>
            <a:r>
              <a:rPr lang="en-US" dirty="0"/>
              <a:t>April 20, 2023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6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0FD9-49DA-CC6C-8F74-176E153DA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DeKalb’s SPLOST 1 Program is coupled with a Tax Credit called “EHOST”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8573B-1CF9-72B8-FA02-27149DB4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083F9-6D6D-B5C5-4BF9-27651BA4B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8AE7F-40DC-EDD5-1CC6-DF1029F8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7EF62-D46C-7F9D-C315-68BBBD29B4E5}"/>
              </a:ext>
            </a:extLst>
          </p:cNvPr>
          <p:cNvSpPr txBox="1"/>
          <p:nvPr/>
        </p:nvSpPr>
        <p:spPr>
          <a:xfrm>
            <a:off x="4232265" y="1061402"/>
            <a:ext cx="4157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What is EHOST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C3F2B-5F78-434A-23E4-BFFDDD5AC4B9}"/>
              </a:ext>
            </a:extLst>
          </p:cNvPr>
          <p:cNvSpPr txBox="1"/>
          <p:nvPr/>
        </p:nvSpPr>
        <p:spPr>
          <a:xfrm>
            <a:off x="1210492" y="2017491"/>
            <a:ext cx="9936480" cy="246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EHOST (the E is for Equalization) serves two purposes:  </a:t>
            </a: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First, it removes any use of the funding for capital purposes.   Each year, 100% of the revenue must be used to reduce property taxes for homeowners.   </a:t>
            </a: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Secondly, it applies the revenue first to rollback millage rates levied countywide (General and Hospital currently). </a:t>
            </a: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 Body"/>
                <a:ea typeface="Calibri" panose="020F0502020204030204" pitchFamily="34" charset="0"/>
                <a:cs typeface="Times New Roman" panose="02020603050405020304" pitchFamily="18" charset="0"/>
              </a:rPr>
              <a:t>If there’s enough total EHOST revenue to provide a 100% rollback of countywide property taxes, then any remaining funding can reduce taxes in cities and non-countywide districts.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2319E-535C-C08B-F1E2-24ED8BDF30FD}"/>
              </a:ext>
            </a:extLst>
          </p:cNvPr>
          <p:cNvSpPr txBox="1"/>
          <p:nvPr/>
        </p:nvSpPr>
        <p:spPr>
          <a:xfrm>
            <a:off x="1210492" y="4512954"/>
            <a:ext cx="9605554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was  my home’s tax bill reduced as a result of EHOST  ?</a:t>
            </a: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amount will vary depending upon the value of your home and the jurisdiction in which you live. </a:t>
            </a:r>
          </a:p>
        </p:txBody>
      </p:sp>
    </p:spTree>
    <p:extLst>
      <p:ext uri="{BB962C8B-B14F-4D97-AF65-F5344CB8AC3E}">
        <p14:creationId xmlns:p14="http://schemas.microsoft.com/office/powerpoint/2010/main" val="72184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083F9-6D6D-B5C5-4BF9-27651BA4B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76F83-43A3-4D28-5A34-CEA55E9A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F4C42-6A5E-CF68-F63B-1642270D5F5D}"/>
              </a:ext>
            </a:extLst>
          </p:cNvPr>
          <p:cNvSpPr txBox="1"/>
          <p:nvPr/>
        </p:nvSpPr>
        <p:spPr>
          <a:xfrm>
            <a:off x="5194935" y="1330234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EXACTLY HOW IS EHOST IMPACTING MY TAX BILL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F32BE-F643-A96A-F747-15043FA2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62" y="1330234"/>
            <a:ext cx="3034958" cy="3953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133E2-F91E-B5BD-D6C8-18592D758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542" y="1421674"/>
            <a:ext cx="2970397" cy="4014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204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49A1B-ED47-40D4-F232-E49EC4E4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EA532-E453-B3E4-4B64-B567F814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A0D7A-017B-43CE-EDFD-C579AFCBD458}"/>
              </a:ext>
            </a:extLst>
          </p:cNvPr>
          <p:cNvSpPr txBox="1"/>
          <p:nvPr/>
        </p:nvSpPr>
        <p:spPr>
          <a:xfrm>
            <a:off x="4178300" y="2946400"/>
            <a:ext cx="4116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84980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3028D-C063-E78B-50F7-70750A45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75AE2-F5C3-0714-F7FB-0858EFCB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A80E8-1753-0239-4579-2A8065BE5F6F}"/>
              </a:ext>
            </a:extLst>
          </p:cNvPr>
          <p:cNvSpPr txBox="1"/>
          <p:nvPr/>
        </p:nvSpPr>
        <p:spPr>
          <a:xfrm>
            <a:off x="1168400" y="2165878"/>
            <a:ext cx="1038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 + </a:t>
            </a:r>
            <a:r>
              <a:rPr lang="en-US" dirty="0"/>
              <a:t>News Releases and updates regarding SPLOST events and progress</a:t>
            </a:r>
          </a:p>
          <a:p>
            <a:r>
              <a:rPr lang="en-US" b="1" dirty="0"/>
              <a:t>65 + </a:t>
            </a:r>
            <a:r>
              <a:rPr lang="en-US" dirty="0"/>
              <a:t>Social Media posts </a:t>
            </a:r>
          </a:p>
          <a:p>
            <a:r>
              <a:rPr lang="en-US" b="1" dirty="0"/>
              <a:t>SPLOST Oversight Group </a:t>
            </a:r>
            <a:r>
              <a:rPr lang="en-US" dirty="0"/>
              <a:t>- Monthly and bi-monthly meetings are all recorded with minutes on website</a:t>
            </a:r>
          </a:p>
          <a:p>
            <a:r>
              <a:rPr lang="en-US" b="1" dirty="0"/>
              <a:t>DeKalb County Website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Home | DeKalb County GA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ECC33-6B22-F1B0-CC8D-28E200F3079E}"/>
              </a:ext>
            </a:extLst>
          </p:cNvPr>
          <p:cNvSpPr txBox="1"/>
          <p:nvPr/>
        </p:nvSpPr>
        <p:spPr>
          <a:xfrm>
            <a:off x="2525888" y="1137936"/>
            <a:ext cx="7341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DeKalb residents have multiple tools to identify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 SPLOST activities in your area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593E71-56D7-1C11-B744-62EE46CBF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2192000" cy="31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7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6F878-E3B1-6C1D-1B00-E47D77AB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B97AF-05A5-69AD-201B-6AE4D90DB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B865B-D76E-25B7-E30C-BB3EE7841F44}"/>
              </a:ext>
            </a:extLst>
          </p:cNvPr>
          <p:cNvSpPr txBox="1"/>
          <p:nvPr/>
        </p:nvSpPr>
        <p:spPr>
          <a:xfrm>
            <a:off x="4788699" y="2782669"/>
            <a:ext cx="2432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5740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5B815-A3A2-A5CA-74C6-A9211E87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2B6A2-2535-E281-8467-761B8E8D0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graphicFrame>
        <p:nvGraphicFramePr>
          <p:cNvPr id="4" name="TextBox 4">
            <a:extLst>
              <a:ext uri="{FF2B5EF4-FFF2-40B4-BE49-F238E27FC236}">
                <a16:creationId xmlns:a16="http://schemas.microsoft.com/office/drawing/2014/main" id="{1A41B354-9962-27DB-B408-BD9FD2795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398658"/>
              </p:ext>
            </p:extLst>
          </p:nvPr>
        </p:nvGraphicFramePr>
        <p:xfrm>
          <a:off x="111768" y="1970207"/>
          <a:ext cx="12080232" cy="438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9EF516-1A3B-5787-B7FB-6B31D0052750}"/>
              </a:ext>
            </a:extLst>
          </p:cNvPr>
          <p:cNvSpPr txBox="1"/>
          <p:nvPr/>
        </p:nvSpPr>
        <p:spPr>
          <a:xfrm>
            <a:off x="2065106" y="1193988"/>
            <a:ext cx="861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Path to DeKalb County’s SPLOST 2 Program</a:t>
            </a:r>
          </a:p>
        </p:txBody>
      </p:sp>
    </p:spTree>
    <p:extLst>
      <p:ext uri="{BB962C8B-B14F-4D97-AF65-F5344CB8AC3E}">
        <p14:creationId xmlns:p14="http://schemas.microsoft.com/office/powerpoint/2010/main" val="102277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25850-E260-CC8F-FA1B-9FBBF284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9AA99-E9D5-6F9B-28F4-C3188DC79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16A8E-6076-1104-828E-2DDD8F924898}"/>
              </a:ext>
            </a:extLst>
          </p:cNvPr>
          <p:cNvSpPr txBox="1"/>
          <p:nvPr/>
        </p:nvSpPr>
        <p:spPr>
          <a:xfrm>
            <a:off x="3575407" y="3123344"/>
            <a:ext cx="523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Starting Point</a:t>
            </a:r>
          </a:p>
          <a:p>
            <a:pPr algn="ctr"/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What we Know </a:t>
            </a:r>
          </a:p>
        </p:txBody>
      </p:sp>
    </p:spTree>
    <p:extLst>
      <p:ext uri="{BB962C8B-B14F-4D97-AF65-F5344CB8AC3E}">
        <p14:creationId xmlns:p14="http://schemas.microsoft.com/office/powerpoint/2010/main" val="333879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083F9-6D6D-B5C5-4BF9-27651BA4B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C7DD5-2CD4-C93F-7DE6-6AE6598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F8D0D-817C-CDAA-0F3B-59CD4E88876F}"/>
              </a:ext>
            </a:extLst>
          </p:cNvPr>
          <p:cNvSpPr txBox="1"/>
          <p:nvPr/>
        </p:nvSpPr>
        <p:spPr>
          <a:xfrm>
            <a:off x="1698171" y="2692513"/>
            <a:ext cx="8943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SPLOST (Special Purpose Local Option Sales Tax) is a one-cent sales tax that provides funding exclusively for capital projects – roads, building, infrastructure etc.  DeKalb’s SPLOST 1 has some limits on which projects can be funded: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Transportation 	85%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Capital Outlay - 	15%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4FC73-8A71-1EE6-6902-FB66D93A9D05}"/>
              </a:ext>
            </a:extLst>
          </p:cNvPr>
          <p:cNvSpPr txBox="1"/>
          <p:nvPr/>
        </p:nvSpPr>
        <p:spPr>
          <a:xfrm>
            <a:off x="4696497" y="1793966"/>
            <a:ext cx="3825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What is SPLOST ?</a:t>
            </a:r>
          </a:p>
        </p:txBody>
      </p:sp>
    </p:spTree>
    <p:extLst>
      <p:ext uri="{BB962C8B-B14F-4D97-AF65-F5344CB8AC3E}">
        <p14:creationId xmlns:p14="http://schemas.microsoft.com/office/powerpoint/2010/main" val="265753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083F9-6D6D-B5C5-4BF9-27651BA4B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A4000-4DAE-1761-6935-BCF87D3F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00462-F618-421C-2034-CBDED4CD296E}"/>
              </a:ext>
            </a:extLst>
          </p:cNvPr>
          <p:cNvSpPr txBox="1"/>
          <p:nvPr/>
        </p:nvSpPr>
        <p:spPr>
          <a:xfrm>
            <a:off x="1876425" y="3647498"/>
            <a:ext cx="7325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Roads, Transportation, and Sidewalks – 54%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Safety – 21%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Senior Centers and Health Centers – 11%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Parks and Libraries –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Know– 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51850-1224-30EC-23E1-949D12C17E0D}"/>
              </a:ext>
            </a:extLst>
          </p:cNvPr>
          <p:cNvSpPr txBox="1"/>
          <p:nvPr/>
        </p:nvSpPr>
        <p:spPr>
          <a:xfrm>
            <a:off x="640556" y="5648254"/>
            <a:ext cx="11267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(*) Summary of results when respondents were asked to list their top spending priority of the proposed sales tax.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EC58D-1D37-3617-A37D-031739E44A19}"/>
              </a:ext>
            </a:extLst>
          </p:cNvPr>
          <p:cNvSpPr txBox="1"/>
          <p:nvPr/>
        </p:nvSpPr>
        <p:spPr>
          <a:xfrm>
            <a:off x="952499" y="2662404"/>
            <a:ext cx="9934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2016 SPLOST Survey Research Report  GSU Andrew Young School of Public Policy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March 2016 – Top Priorities for Funding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Geogia State University Logo">
            <a:hlinkClick r:id="rId3"/>
            <a:extLst>
              <a:ext uri="{FF2B5EF4-FFF2-40B4-BE49-F238E27FC236}">
                <a16:creationId xmlns:a16="http://schemas.microsoft.com/office/drawing/2014/main" id="{52ED9D06-619B-D77A-18C9-C8A317CF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" y="1376413"/>
            <a:ext cx="1833137" cy="12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6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76503-B0B6-BBFD-51F9-A95A6FAD0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99060" y="270192"/>
            <a:ext cx="3398520" cy="1064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B0F39-54E6-018F-504F-0E62A147FCBA}"/>
              </a:ext>
            </a:extLst>
          </p:cNvPr>
          <p:cNvSpPr txBox="1"/>
          <p:nvPr/>
        </p:nvSpPr>
        <p:spPr>
          <a:xfrm>
            <a:off x="1426028" y="2028348"/>
            <a:ext cx="89382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DeKalb County SPLOST Vision Statement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“DeKalb County Special Purpose Local Option Sales Tax will support county-wide improvements that promote a high quality of life for all residents. “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Adopted by CEO and DeKalb BOC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D872-6D32-60F4-BBB7-10BF95A8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2342E64-60ED-D18F-3ADE-E038F4E95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0" y="78422"/>
            <a:ext cx="3398520" cy="10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7CD30-8B4A-0228-7456-937F899C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B845F-6691-3537-F726-F0D457219694}"/>
              </a:ext>
            </a:extLst>
          </p:cNvPr>
          <p:cNvSpPr txBox="1"/>
          <p:nvPr/>
        </p:nvSpPr>
        <p:spPr>
          <a:xfrm>
            <a:off x="1952501" y="1115407"/>
            <a:ext cx="955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/>
              <a:t>Path to DeKalb County’s SPLOST 1 Program</a:t>
            </a: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7C010268-A7AB-01DF-936C-1D3758B4A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783366"/>
              </p:ext>
            </p:extLst>
          </p:nvPr>
        </p:nvGraphicFramePr>
        <p:xfrm>
          <a:off x="156289" y="1915938"/>
          <a:ext cx="12080232" cy="488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26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AB6D8-A386-A619-64F5-673923C32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0" y="25400"/>
            <a:ext cx="3398520" cy="1064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2CA6D0-B247-ADA9-5819-3879AD303696}"/>
              </a:ext>
            </a:extLst>
          </p:cNvPr>
          <p:cNvSpPr txBox="1"/>
          <p:nvPr/>
        </p:nvSpPr>
        <p:spPr>
          <a:xfrm>
            <a:off x="2349500" y="3532231"/>
            <a:ext cx="81456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Good Repair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Smooth Streets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for bikes, pedestrian, school routes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ridges, intersections safe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Sidewalk and Trail connections improved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2DE8-BB21-E69B-CF17-7ED9FF17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28ED9-1EC4-8CBF-5FED-CD4C368D9E47}"/>
              </a:ext>
            </a:extLst>
          </p:cNvPr>
          <p:cNvSpPr txBox="1"/>
          <p:nvPr/>
        </p:nvSpPr>
        <p:spPr>
          <a:xfrm>
            <a:off x="1921193" y="1420630"/>
            <a:ext cx="8145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Defining Transportation Needs 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DeKalb hosted SPLOST Public Vision Sessions</a:t>
            </a:r>
          </a:p>
          <a:p>
            <a:pPr algn="ctr"/>
            <a:r>
              <a:rPr lang="en-US" sz="2000" b="1" dirty="0"/>
              <a:t>Residents, the Governing Authority and Transportation experts defined the county’s vision for transportation planning; </a:t>
            </a:r>
          </a:p>
        </p:txBody>
      </p:sp>
    </p:spTree>
    <p:extLst>
      <p:ext uri="{BB962C8B-B14F-4D97-AF65-F5344CB8AC3E}">
        <p14:creationId xmlns:p14="http://schemas.microsoft.com/office/powerpoint/2010/main" val="642109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15EBD0-A726-89B5-87C7-133E6CC5F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0" y="178752"/>
            <a:ext cx="3398520" cy="10641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5B141-BB07-9008-51B1-A15C6150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0E0ED-F39B-D3CF-2B3B-22422BF02CD6}"/>
              </a:ext>
            </a:extLst>
          </p:cNvPr>
          <p:cNvSpPr txBox="1"/>
          <p:nvPr/>
        </p:nvSpPr>
        <p:spPr>
          <a:xfrm>
            <a:off x="1165648" y="1891052"/>
            <a:ext cx="1011195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Programs: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Resurfacing - Roads in poor condition; rated 30 or worse, includes 318 miles in Unincorporated DeKalb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Pedestrian Improvements, Multi-Use Trails, Operational Enhancements, Corridor Beautification)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Budgeted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Actual 	             Results	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Resurfacing			$ $151,250,000	14,382,990                                       252 Miles Pedestrian Improvements		$  14,450,000	  9,198,648		20 Projects/15 Miles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Multi-Use Trails			$  7,000,000	  2,000,000		3 Miles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Enhancements		$  9,000,000	   2,800,000		9 Safety Projects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Corridor Beautification		$  1,250,000	      895,000		3 Projects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 Repairs			$ 7,000,000     	   7,000,000		Cedar Grove Bridge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Sidewalks to Schools, Transit		$ 4,000,000	    1,000,000 		12 Projects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Signal improvements		$ 2,350,000	       281,000		2 Projects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 Matching funds			$ 1,500,000		0		TBD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9CC09-E16E-4F31-5C14-761F14FBDF09}"/>
              </a:ext>
            </a:extLst>
          </p:cNvPr>
          <p:cNvSpPr txBox="1"/>
          <p:nvPr/>
        </p:nvSpPr>
        <p:spPr>
          <a:xfrm>
            <a:off x="2251332" y="1242853"/>
            <a:ext cx="86390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     Defining Transportation Needs – 85%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15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083F9-6D6D-B5C5-4BF9-27651BA4B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1" b="78848"/>
          <a:stretch/>
        </p:blipFill>
        <p:spPr>
          <a:xfrm>
            <a:off x="403860" y="0"/>
            <a:ext cx="3398520" cy="10641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C5303-1FC0-6B51-7122-D71F5D90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23E1-E101-4CAB-8B34-C6EA5AAF167F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43DAE-0892-5ED4-90E8-37B3664234CD}"/>
              </a:ext>
            </a:extLst>
          </p:cNvPr>
          <p:cNvSpPr txBox="1"/>
          <p:nvPr/>
        </p:nvSpPr>
        <p:spPr>
          <a:xfrm>
            <a:off x="2385862" y="949513"/>
            <a:ext cx="69630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Defining Capital Outlay Needs – 15%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B36A9-A218-1B5D-3FCD-EC5D964BDF82}"/>
              </a:ext>
            </a:extLst>
          </p:cNvPr>
          <p:cNvSpPr txBox="1"/>
          <p:nvPr/>
        </p:nvSpPr>
        <p:spPr>
          <a:xfrm>
            <a:off x="800100" y="1457920"/>
            <a:ext cx="104584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DeKalb </a:t>
            </a:r>
            <a:r>
              <a:rPr lang="en-US" b="1" dirty="0"/>
              <a:t>hosted SPLOST </a:t>
            </a:r>
            <a:r>
              <a:rPr lang="en-US" sz="1800" b="1" dirty="0"/>
              <a:t>Public Vision Sessions where Citizens, the Governing Authority and Infrastructure Experts defined the county’s vision for Capital Improvements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8312A-AB81-C695-5F4A-A3C40A9C54F9}"/>
              </a:ext>
            </a:extLst>
          </p:cNvPr>
          <p:cNvSpPr txBox="1"/>
          <p:nvPr/>
        </p:nvSpPr>
        <p:spPr>
          <a:xfrm>
            <a:off x="306916" y="2219325"/>
            <a:ext cx="114448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Programs: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Outlay  - County buildings and structures needing repair because of deferred maintenance due to a historical lack of county funding. A robust SPLOST program will provide the much- needed funding.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		Budgeted		Actuals		Results		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			$37,250,000		$31,159,000	New Synthetic  turf, over 12park  buildings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renovated, Sugar Creek Golf reopened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damaged and dangerous playground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equipment replaced, shelters repaired,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Toby Grant pool funded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Within parks, new roofs installed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Courthouse		$16,500,000		$15,500,000	Roof, Chillers, elevators, Parking Deck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 						$  1,500,000	New equipment at Decatur HQ, restrooms 									renovated 	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Centers		$1,000,000		$  1,000,000	HVAC Upgraded at Lou Walker &amp; Warren St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Centers		$1,000,000		$  1,000,000	North DeKalb and Richardson Health Centers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	</a:t>
            </a:r>
          </a:p>
        </p:txBody>
      </p:sp>
    </p:spTree>
    <p:extLst>
      <p:ext uri="{BB962C8B-B14F-4D97-AF65-F5344CB8AC3E}">
        <p14:creationId xmlns:p14="http://schemas.microsoft.com/office/powerpoint/2010/main" val="97805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1355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Body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DeKalb’s SPLOST 1 Program is coupled with a Tax Credit called “EHOST”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Crowell, Delores M.</dc:creator>
  <cp:lastModifiedBy>Crowell, Delores M.</cp:lastModifiedBy>
  <cp:revision>7</cp:revision>
  <cp:lastPrinted>2023-04-19T17:23:35Z</cp:lastPrinted>
  <dcterms:created xsi:type="dcterms:W3CDTF">2023-04-15T17:34:06Z</dcterms:created>
  <dcterms:modified xsi:type="dcterms:W3CDTF">2023-04-20T02:02:35Z</dcterms:modified>
</cp:coreProperties>
</file>