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67" r:id="rId4"/>
    <p:sldId id="258" r:id="rId5"/>
    <p:sldId id="263" r:id="rId6"/>
    <p:sldId id="259" r:id="rId7"/>
    <p:sldId id="261" r:id="rId8"/>
    <p:sldId id="260" r:id="rId9"/>
    <p:sldId id="265" r:id="rId10"/>
    <p:sldId id="268" r:id="rId11"/>
    <p:sldId id="264" r:id="rId1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4B5640-B210-469F-AAA1-719F5F966ED9}" type="datetime1">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5CD49-C086-4F8B-9737-232C1DDC4A6A}"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8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AF3A7-E26F-4C32-A20E-90AF0DD3059B}" type="datetime1">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5CD49-C086-4F8B-9737-232C1DDC4A6A}" type="slidenum">
              <a:rPr lang="en-US" smtClean="0"/>
              <a:pPr/>
              <a:t>‹#›</a:t>
            </a:fld>
            <a:endParaRPr lang="en-US" dirty="0"/>
          </a:p>
        </p:txBody>
      </p:sp>
    </p:spTree>
    <p:extLst>
      <p:ext uri="{BB962C8B-B14F-4D97-AF65-F5344CB8AC3E}">
        <p14:creationId xmlns:p14="http://schemas.microsoft.com/office/powerpoint/2010/main" val="258113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A85A51-CCB6-4C93-BB66-B49D979E60AE}" type="datetime1">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5CD49-C086-4F8B-9737-232C1DDC4A6A}" type="slidenum">
              <a:rPr lang="en-US" smtClean="0"/>
              <a:pPr/>
              <a:t>‹#›</a:t>
            </a:fld>
            <a:endParaRPr lang="en-US" dirty="0"/>
          </a:p>
        </p:txBody>
      </p:sp>
    </p:spTree>
    <p:extLst>
      <p:ext uri="{BB962C8B-B14F-4D97-AF65-F5344CB8AC3E}">
        <p14:creationId xmlns:p14="http://schemas.microsoft.com/office/powerpoint/2010/main" val="382589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E08240-1621-41F2-8B01-752255BD740D}" type="datetime1">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5CD49-C086-4F8B-9737-232C1DDC4A6A}" type="slidenum">
              <a:rPr lang="en-US" smtClean="0"/>
              <a:pPr/>
              <a:t>‹#›</a:t>
            </a:fld>
            <a:endParaRPr lang="en-US" dirty="0"/>
          </a:p>
        </p:txBody>
      </p:sp>
    </p:spTree>
    <p:extLst>
      <p:ext uri="{BB962C8B-B14F-4D97-AF65-F5344CB8AC3E}">
        <p14:creationId xmlns:p14="http://schemas.microsoft.com/office/powerpoint/2010/main" val="165824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0EB214-62A3-4701-9889-701B0CA04AEC}" type="datetime1">
              <a:rPr lang="en-US" smtClean="0"/>
              <a:pPr/>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05CD49-C086-4F8B-9737-232C1DDC4A6A}"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3767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86F936-3EA0-48E3-9929-54F3ED867477}" type="datetime1">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5CD49-C086-4F8B-9737-232C1DDC4A6A}" type="slidenum">
              <a:rPr lang="en-US" smtClean="0"/>
              <a:pPr/>
              <a:t>‹#›</a:t>
            </a:fld>
            <a:endParaRPr lang="en-US" dirty="0"/>
          </a:p>
        </p:txBody>
      </p:sp>
    </p:spTree>
    <p:extLst>
      <p:ext uri="{BB962C8B-B14F-4D97-AF65-F5344CB8AC3E}">
        <p14:creationId xmlns:p14="http://schemas.microsoft.com/office/powerpoint/2010/main" val="220237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13B1CB-1A1D-4572-9B4B-BE6B0744B152}" type="datetime1">
              <a:rPr lang="en-US" smtClean="0"/>
              <a:pPr/>
              <a:t>6/28/2017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05CD49-C086-4F8B-9737-232C1DDC4A6A}"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13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9D1191-AD40-484F-BC5B-0658C9111F7E}" type="datetime1">
              <a:rPr lang="en-US" smtClean="0"/>
              <a:pPr/>
              <a:t>6/28/2017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05CD49-C086-4F8B-9737-232C1DDC4A6A}" type="slidenum">
              <a:rPr lang="en-US" smtClean="0"/>
              <a:pPr/>
              <a:t>‹#›</a:t>
            </a:fld>
            <a:endParaRPr lang="en-US" dirty="0"/>
          </a:p>
        </p:txBody>
      </p:sp>
    </p:spTree>
    <p:extLst>
      <p:ext uri="{BB962C8B-B14F-4D97-AF65-F5344CB8AC3E}">
        <p14:creationId xmlns:p14="http://schemas.microsoft.com/office/powerpoint/2010/main" val="302217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44ABC-5892-4EC0-A690-A86F04789B77}" type="datetime1">
              <a:rPr lang="en-US" smtClean="0"/>
              <a:pPr/>
              <a:t>6/28/2017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05CD49-C086-4F8B-9737-232C1DDC4A6A}" type="slidenum">
              <a:rPr lang="en-US" smtClean="0"/>
              <a:pPr/>
              <a:t>‹#›</a:t>
            </a:fld>
            <a:endParaRPr lang="en-US" dirty="0"/>
          </a:p>
        </p:txBody>
      </p:sp>
    </p:spTree>
    <p:extLst>
      <p:ext uri="{BB962C8B-B14F-4D97-AF65-F5344CB8AC3E}">
        <p14:creationId xmlns:p14="http://schemas.microsoft.com/office/powerpoint/2010/main" val="425189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C8AD3-83D9-484D-A7EB-411E37E060FC}" type="datetime1">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5CD49-C086-4F8B-9737-232C1DDC4A6A}"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6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84D4E-FB6A-4001-AA6B-A4A248103506}" type="datetime1">
              <a:rPr lang="en-US" smtClean="0"/>
              <a:pPr/>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05CD49-C086-4F8B-9737-232C1DDC4A6A}" type="slidenum">
              <a:rPr lang="en-US" smtClean="0"/>
              <a:pPr/>
              <a:t>‹#›</a:t>
            </a:fld>
            <a:endParaRPr lang="en-US" dirty="0"/>
          </a:p>
        </p:txBody>
      </p:sp>
    </p:spTree>
    <p:extLst>
      <p:ext uri="{BB962C8B-B14F-4D97-AF65-F5344CB8AC3E}">
        <p14:creationId xmlns:p14="http://schemas.microsoft.com/office/powerpoint/2010/main" val="122031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4B3D019E-2159-4EC4-856E-650B8D4F8150}" type="datetime1">
              <a:rPr lang="en-US" smtClean="0"/>
              <a:pPr/>
              <a:t>6/28/2017</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7205CD49-C086-4F8B-9737-232C1DDC4A6A}" type="slidenum">
              <a:rPr lang="en-US" smtClean="0"/>
              <a:pPr/>
              <a:t>‹#›</a:t>
            </a:fld>
            <a:endParaRPr lang="en-US" dirty="0"/>
          </a:p>
        </p:txBody>
      </p:sp>
    </p:spTree>
    <p:extLst>
      <p:ext uri="{BB962C8B-B14F-4D97-AF65-F5344CB8AC3E}">
        <p14:creationId xmlns:p14="http://schemas.microsoft.com/office/powerpoint/2010/main" val="2793994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visitatlantasdekalbcounty.com/"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223" y="1143001"/>
            <a:ext cx="9172353" cy="1927225"/>
          </a:xfrm>
        </p:spPr>
        <p:txBody>
          <a:bodyPr/>
          <a:lstStyle/>
          <a:p>
            <a:pPr algn="ctr"/>
            <a:r>
              <a:rPr lang="en-US" sz="3500" cap="small" dirty="0">
                <a:solidFill>
                  <a:schemeClr val="accent2">
                    <a:lumMod val="75000"/>
                  </a:schemeClr>
                </a:solidFill>
              </a:rPr>
              <a:t>Hotel, Motel and </a:t>
            </a:r>
            <a:r>
              <a:rPr lang="en-US" sz="3500" cap="small" dirty="0" smtClean="0">
                <a:solidFill>
                  <a:schemeClr val="accent2">
                    <a:lumMod val="75000"/>
                  </a:schemeClr>
                </a:solidFill>
              </a:rPr>
              <a:t>Extended-Stay Hotel </a:t>
            </a:r>
            <a:r>
              <a:rPr lang="en-US" sz="3500" cap="small" dirty="0">
                <a:solidFill>
                  <a:schemeClr val="accent2">
                    <a:lumMod val="75000"/>
                  </a:schemeClr>
                </a:solidFill>
              </a:rPr>
              <a:t>Ordinance</a:t>
            </a:r>
            <a:br>
              <a:rPr lang="en-US" sz="3500" cap="small" dirty="0">
                <a:solidFill>
                  <a:schemeClr val="accent2">
                    <a:lumMod val="75000"/>
                  </a:schemeClr>
                </a:solidFill>
              </a:rPr>
            </a:br>
            <a:endParaRPr lang="en-US" sz="3500" dirty="0">
              <a:solidFill>
                <a:schemeClr val="accent2">
                  <a:lumMod val="75000"/>
                </a:schemeClr>
              </a:solidFill>
            </a:endParaRPr>
          </a:p>
        </p:txBody>
      </p:sp>
      <p:sp>
        <p:nvSpPr>
          <p:cNvPr id="3" name="Subtitle 2"/>
          <p:cNvSpPr>
            <a:spLocks noGrp="1"/>
          </p:cNvSpPr>
          <p:nvPr>
            <p:ph type="subTitle" idx="1"/>
          </p:nvPr>
        </p:nvSpPr>
        <p:spPr>
          <a:xfrm>
            <a:off x="2362200" y="4953000"/>
            <a:ext cx="7772400" cy="1143000"/>
          </a:xfrm>
        </p:spPr>
        <p:txBody>
          <a:bodyPr>
            <a:normAutofit/>
          </a:bodyPr>
          <a:lstStyle/>
          <a:p>
            <a:pPr algn="ctr"/>
            <a:r>
              <a:rPr lang="en-US" sz="1800" dirty="0">
                <a:solidFill>
                  <a:srgbClr val="002060"/>
                </a:solidFill>
              </a:rPr>
              <a:t>Luz Borrero</a:t>
            </a:r>
          </a:p>
          <a:p>
            <a:pPr algn="ctr"/>
            <a:r>
              <a:rPr lang="en-US" sz="1800" dirty="0">
                <a:solidFill>
                  <a:srgbClr val="002060"/>
                </a:solidFill>
              </a:rPr>
              <a:t> Deputy Chief Operating Officer for Development</a:t>
            </a:r>
          </a:p>
          <a:p>
            <a:pPr algn="ctr"/>
            <a:r>
              <a:rPr lang="en-US" sz="1800" dirty="0" smtClean="0">
                <a:solidFill>
                  <a:srgbClr val="002060"/>
                </a:solidFill>
              </a:rPr>
              <a:t>June 27, </a:t>
            </a:r>
            <a:r>
              <a:rPr lang="en-US" sz="1800" dirty="0">
                <a:solidFill>
                  <a:srgbClr val="002060"/>
                </a:solidFill>
              </a:rPr>
              <a:t>2017</a:t>
            </a:r>
          </a:p>
        </p:txBody>
      </p:sp>
      <p:sp>
        <p:nvSpPr>
          <p:cNvPr id="4" name="TextBox 3"/>
          <p:cNvSpPr txBox="1"/>
          <p:nvPr/>
        </p:nvSpPr>
        <p:spPr>
          <a:xfrm>
            <a:off x="3554819" y="3780780"/>
            <a:ext cx="5029200" cy="461665"/>
          </a:xfrm>
          <a:prstGeom prst="rect">
            <a:avLst/>
          </a:prstGeom>
          <a:noFill/>
        </p:spPr>
        <p:txBody>
          <a:bodyPr wrap="square" rtlCol="0">
            <a:spAutoFit/>
          </a:bodyPr>
          <a:lstStyle/>
          <a:p>
            <a:r>
              <a:rPr lang="en-US" sz="2400" b="1" dirty="0">
                <a:solidFill>
                  <a:srgbClr val="D2533C">
                    <a:lumMod val="75000"/>
                  </a:srgbClr>
                </a:solidFill>
              </a:rPr>
              <a:t>Presentation to PECS Committee</a:t>
            </a:r>
          </a:p>
        </p:txBody>
      </p:sp>
    </p:spTree>
    <p:extLst>
      <p:ext uri="{BB962C8B-B14F-4D97-AF65-F5344CB8AC3E}">
        <p14:creationId xmlns:p14="http://schemas.microsoft.com/office/powerpoint/2010/main" val="3273284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half" idx="1"/>
          </p:nvPr>
        </p:nvSpPr>
        <p:spPr>
          <a:xfrm>
            <a:off x="609600" y="1673352"/>
            <a:ext cx="7758224" cy="2537141"/>
          </a:xfrm>
        </p:spPr>
        <p:txBody>
          <a:bodyPr/>
          <a:lstStyle/>
          <a:p>
            <a:r>
              <a:rPr lang="en-US" dirty="0"/>
              <a:t>Gather any additional input/changes</a:t>
            </a:r>
          </a:p>
          <a:p>
            <a:r>
              <a:rPr lang="en-US" dirty="0" smtClean="0"/>
              <a:t>Incorporate changes into final document</a:t>
            </a:r>
          </a:p>
          <a:p>
            <a:r>
              <a:rPr lang="en-US" dirty="0" smtClean="0"/>
              <a:t>Further legislation for approval to BOC</a:t>
            </a:r>
            <a:endParaRPr lang="en-US" dirty="0"/>
          </a:p>
        </p:txBody>
      </p:sp>
      <p:sp>
        <p:nvSpPr>
          <p:cNvPr id="5" name="Slide Number Placeholder 4"/>
          <p:cNvSpPr>
            <a:spLocks noGrp="1"/>
          </p:cNvSpPr>
          <p:nvPr>
            <p:ph type="sldNum" sz="quarter" idx="12"/>
          </p:nvPr>
        </p:nvSpPr>
        <p:spPr/>
        <p:txBody>
          <a:bodyPr/>
          <a:lstStyle/>
          <a:p>
            <a:fld id="{7205CD49-C086-4F8B-9737-232C1DDC4A6A}" type="slidenum">
              <a:rPr lang="en-US" smtClean="0"/>
              <a:pPr/>
              <a:t>10</a:t>
            </a:fld>
            <a:endParaRPr lang="en-US" dirty="0"/>
          </a:p>
        </p:txBody>
      </p:sp>
    </p:spTree>
    <p:extLst>
      <p:ext uri="{BB962C8B-B14F-4D97-AF65-F5344CB8AC3E}">
        <p14:creationId xmlns:p14="http://schemas.microsoft.com/office/powerpoint/2010/main" val="215768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641" y="1391652"/>
            <a:ext cx="3304674" cy="990600"/>
          </a:xfrm>
        </p:spPr>
        <p:txBody>
          <a:bodyPr>
            <a:normAutofit/>
          </a:bodyPr>
          <a:lstStyle/>
          <a:p>
            <a:r>
              <a:rPr lang="en-US" cap="small" dirty="0" smtClean="0">
                <a:solidFill>
                  <a:schemeClr val="accent2">
                    <a:lumMod val="75000"/>
                  </a:schemeClr>
                </a:solidFill>
              </a:rPr>
              <a:t>Thank You!</a:t>
            </a:r>
            <a:endParaRPr lang="en-US" dirty="0"/>
          </a:p>
        </p:txBody>
      </p:sp>
      <p:sp>
        <p:nvSpPr>
          <p:cNvPr id="4" name="Slide Number Placeholder 3"/>
          <p:cNvSpPr>
            <a:spLocks noGrp="1"/>
          </p:cNvSpPr>
          <p:nvPr>
            <p:ph type="sldNum" sz="quarter" idx="12"/>
          </p:nvPr>
        </p:nvSpPr>
        <p:spPr/>
        <p:txBody>
          <a:bodyPr/>
          <a:lstStyle/>
          <a:p>
            <a:fld id="{7205CD49-C086-4F8B-9737-232C1DDC4A6A}" type="slidenum">
              <a:rPr lang="en-US" smtClean="0"/>
              <a:pPr/>
              <a:t>11</a:t>
            </a:fld>
            <a:endParaRPr lang="en-US" dirty="0"/>
          </a:p>
        </p:txBody>
      </p:sp>
    </p:spTree>
    <p:extLst>
      <p:ext uri="{BB962C8B-B14F-4D97-AF65-F5344CB8AC3E}">
        <p14:creationId xmlns:p14="http://schemas.microsoft.com/office/powerpoint/2010/main" val="13218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3132"/>
            <a:ext cx="10972800" cy="1199706"/>
          </a:xfrm>
        </p:spPr>
        <p:txBody>
          <a:bodyPr>
            <a:normAutofit fontScale="90000"/>
          </a:bodyPr>
          <a:lstStyle/>
          <a:p>
            <a:r>
              <a:rPr lang="en-US" sz="3200" cap="small" dirty="0" smtClean="0">
                <a:solidFill>
                  <a:schemeClr val="accent2">
                    <a:lumMod val="75000"/>
                  </a:schemeClr>
                </a:solidFill>
              </a:rPr>
              <a:t>Proposed ordinance provides regulations that improve quality of life for Hotels/Motels and Extended Stay Patrons and surrounding area Residents</a:t>
            </a:r>
            <a:endParaRPr lang="en-US" sz="3200" cap="small" dirty="0">
              <a:solidFill>
                <a:schemeClr val="accent2">
                  <a:lumMod val="75000"/>
                </a:schemeClr>
              </a:solidFill>
            </a:endParaRPr>
          </a:p>
        </p:txBody>
      </p:sp>
      <p:sp>
        <p:nvSpPr>
          <p:cNvPr id="3" name="Content Placeholder 2"/>
          <p:cNvSpPr>
            <a:spLocks noGrp="1"/>
          </p:cNvSpPr>
          <p:nvPr>
            <p:ph idx="1"/>
          </p:nvPr>
        </p:nvSpPr>
        <p:spPr>
          <a:xfrm>
            <a:off x="609600" y="1858498"/>
            <a:ext cx="10972800" cy="4818750"/>
          </a:xfrm>
        </p:spPr>
        <p:txBody>
          <a:bodyPr>
            <a:normAutofit fontScale="92500" lnSpcReduction="20000"/>
          </a:bodyPr>
          <a:lstStyle/>
          <a:p>
            <a:pPr marL="0" indent="0">
              <a:buNone/>
            </a:pPr>
            <a:r>
              <a:rPr lang="en-US" sz="2300" b="1" dirty="0" smtClean="0"/>
              <a:t>Purpose  </a:t>
            </a:r>
          </a:p>
          <a:p>
            <a:pPr marL="0" indent="0">
              <a:buNone/>
            </a:pPr>
            <a:r>
              <a:rPr lang="en-US" sz="1900" dirty="0"/>
              <a:t>T</a:t>
            </a:r>
            <a:r>
              <a:rPr lang="en-US" sz="1900" dirty="0" smtClean="0"/>
              <a:t>o </a:t>
            </a:r>
            <a:r>
              <a:rPr lang="en-US" sz="1900" dirty="0"/>
              <a:t>ensure the continued availability of quality transient lodging within the </a:t>
            </a:r>
            <a:r>
              <a:rPr lang="en-US" sz="1900" dirty="0" smtClean="0"/>
              <a:t>County, </a:t>
            </a:r>
            <a:r>
              <a:rPr lang="en-US" sz="1900" dirty="0"/>
              <a:t>proper maintenance of hotels, motels, and extended-stay hotels and to protect the health, safety and welfare of hotel, motel, and extended-stay hotel inhabitants</a:t>
            </a:r>
            <a:r>
              <a:rPr lang="en-US" sz="1900" dirty="0" smtClean="0"/>
              <a:t>.</a:t>
            </a:r>
          </a:p>
          <a:p>
            <a:pPr marL="0" indent="0">
              <a:buNone/>
            </a:pPr>
            <a:endParaRPr lang="en-US" sz="1900" b="1" dirty="0" smtClean="0"/>
          </a:p>
          <a:p>
            <a:pPr marL="0" indent="0">
              <a:buNone/>
            </a:pPr>
            <a:r>
              <a:rPr lang="en-US" sz="2300" b="1" dirty="0" smtClean="0"/>
              <a:t>Chapter 18, Nuisances </a:t>
            </a:r>
          </a:p>
          <a:p>
            <a:pPr marL="0" indent="0">
              <a:buNone/>
            </a:pPr>
            <a:r>
              <a:rPr lang="en-US" sz="1900" dirty="0" smtClean="0"/>
              <a:t>To address the impact on the community for quality transient lodging, this ordinance has been placed in Chapter 18 with reference to other chapters </a:t>
            </a:r>
            <a:r>
              <a:rPr lang="en-US" sz="1900" dirty="0"/>
              <a:t>as they may relate more closely to zoning or other aspects of the </a:t>
            </a:r>
            <a:r>
              <a:rPr lang="en-US" sz="1900" dirty="0" smtClean="0"/>
              <a:t>code.</a:t>
            </a:r>
          </a:p>
          <a:p>
            <a:pPr marL="0" indent="0">
              <a:buNone/>
            </a:pPr>
            <a:endParaRPr lang="en-US" sz="1900" b="1" dirty="0" smtClean="0"/>
          </a:p>
          <a:p>
            <a:pPr marL="0" indent="0">
              <a:buNone/>
            </a:pPr>
            <a:r>
              <a:rPr lang="en-US" sz="2300" b="1" dirty="0" smtClean="0"/>
              <a:t>The ordinance establishes new regulations or strengthens existing regulations by:</a:t>
            </a:r>
          </a:p>
          <a:p>
            <a:r>
              <a:rPr lang="en-US" sz="1900" dirty="0" smtClean="0"/>
              <a:t>Establishing length of stay in hotels, motels, and extended-stay hotels</a:t>
            </a:r>
          </a:p>
          <a:p>
            <a:r>
              <a:rPr lang="en-US" sz="1900" dirty="0" smtClean="0"/>
              <a:t>Outlining security approaches</a:t>
            </a:r>
          </a:p>
          <a:p>
            <a:r>
              <a:rPr lang="en-US" sz="1900" dirty="0" smtClean="0"/>
              <a:t>Setting standards for regular sanitation and cleanliness of rooms and premises</a:t>
            </a:r>
          </a:p>
          <a:p>
            <a:r>
              <a:rPr lang="en-US" sz="1900" dirty="0" smtClean="0"/>
              <a:t>Providing for record-keeping and other transparency processes to assist with enforcement</a:t>
            </a:r>
          </a:p>
          <a:p>
            <a:r>
              <a:rPr lang="en-US" sz="1900" dirty="0" smtClean="0"/>
              <a:t>Requiring life safety, sprinklers, and fire alarms are installed and functioning</a:t>
            </a:r>
          </a:p>
          <a:p>
            <a:r>
              <a:rPr lang="en-US" sz="1900" dirty="0" smtClean="0"/>
              <a:t>Allowing Right of Entry to Code Officials when there is probable cause requiring an inspection</a:t>
            </a:r>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205CD49-C086-4F8B-9737-232C1DDC4A6A}" type="slidenum">
              <a:rPr lang="en-US" smtClean="0"/>
              <a:pPr/>
              <a:t>2</a:t>
            </a:fld>
            <a:endParaRPr lang="en-US" dirty="0"/>
          </a:p>
        </p:txBody>
      </p:sp>
    </p:spTree>
    <p:extLst>
      <p:ext uri="{BB962C8B-B14F-4D97-AF65-F5344CB8AC3E}">
        <p14:creationId xmlns:p14="http://schemas.microsoft.com/office/powerpoint/2010/main" val="54720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cap="small" dirty="0" smtClean="0">
                <a:solidFill>
                  <a:schemeClr val="accent2">
                    <a:lumMod val="75000"/>
                  </a:schemeClr>
                </a:solidFill>
              </a:rPr>
              <a:t>Ordinance Vetted with DCVB and Hotel/Motel Task Force</a:t>
            </a:r>
            <a:endParaRPr lang="en-US" sz="2900" cap="small" dirty="0">
              <a:solidFill>
                <a:schemeClr val="accent2">
                  <a:lumMod val="75000"/>
                </a:schemeClr>
              </a:solidFill>
            </a:endParaRPr>
          </a:p>
        </p:txBody>
      </p:sp>
      <p:sp>
        <p:nvSpPr>
          <p:cNvPr id="3" name="Content Placeholder 2"/>
          <p:cNvSpPr>
            <a:spLocks noGrp="1"/>
          </p:cNvSpPr>
          <p:nvPr>
            <p:ph idx="1"/>
          </p:nvPr>
        </p:nvSpPr>
        <p:spPr>
          <a:xfrm>
            <a:off x="609599" y="1876647"/>
            <a:ext cx="7489371" cy="4088219"/>
          </a:xfrm>
        </p:spPr>
        <p:txBody>
          <a:bodyPr>
            <a:normAutofit lnSpcReduction="10000"/>
          </a:bodyPr>
          <a:lstStyle/>
          <a:p>
            <a:r>
              <a:rPr lang="en-US" sz="2000" dirty="0" smtClean="0"/>
              <a:t>The DeKalb Convention and Visitors Bureau created a task force composed of hotel/motel owners to review and provide feedback on the proposed legislation</a:t>
            </a:r>
          </a:p>
          <a:p>
            <a:endParaRPr lang="en-US" sz="2000" dirty="0"/>
          </a:p>
          <a:p>
            <a:r>
              <a:rPr lang="en-US" sz="2000" dirty="0" smtClean="0"/>
              <a:t>Representatives from the administration, and Planning, Police and Fire Departments met with DCVB and task force members to discuss and address concerns and agree on new language when warranted</a:t>
            </a:r>
          </a:p>
          <a:p>
            <a:endParaRPr lang="en-US" sz="2000" dirty="0"/>
          </a:p>
          <a:p>
            <a:r>
              <a:rPr lang="en-US" sz="2000" dirty="0" smtClean="0"/>
              <a:t>The legislation draft was modified to ensure new regulations were not excessively onerous to owners as to have a deleterious impact on the hotel/motel and tourism industry as a whole in DeKalb County</a:t>
            </a:r>
            <a:endParaRPr lang="en-US" sz="2000" dirty="0"/>
          </a:p>
        </p:txBody>
      </p:sp>
      <p:sp>
        <p:nvSpPr>
          <p:cNvPr id="4" name="Slide Number Placeholder 3"/>
          <p:cNvSpPr>
            <a:spLocks noGrp="1"/>
          </p:cNvSpPr>
          <p:nvPr>
            <p:ph type="sldNum" sz="quarter" idx="12"/>
          </p:nvPr>
        </p:nvSpPr>
        <p:spPr/>
        <p:txBody>
          <a:bodyPr/>
          <a:lstStyle/>
          <a:p>
            <a:fld id="{7205CD49-C086-4F8B-9737-232C1DDC4A6A}" type="slidenum">
              <a:rPr lang="en-US" smtClean="0"/>
              <a:pPr/>
              <a:t>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1736" y="6636599"/>
            <a:ext cx="1619250" cy="581025"/>
          </a:xfrm>
          <a:prstGeom prst="rect">
            <a:avLst/>
          </a:prstGeom>
        </p:spPr>
      </p:pic>
      <p:pic>
        <p:nvPicPr>
          <p:cNvPr id="1026" name="Picture 2" descr="Discover DeKal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7270" y="2054678"/>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6348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sz="700" b="0" i="1" u="none" strike="noStrike" cap="none" normalizeH="0" baseline="0" smtClean="0">
                <a:ln>
                  <a:noFill/>
                </a:ln>
                <a:solidFill>
                  <a:srgbClr val="838283"/>
                </a:solidFill>
                <a:effectLst/>
                <a:latin typeface="Georgia" panose="02040502050405020303" pitchFamily="18" charset="0"/>
              </a:rPr>
              <a:t>Welcome to Atlanta's DeKalb County | 1-866-633-5252</a:t>
            </a:r>
            <a:endParaRPr kumimoji="0" lang="en-US" sz="800" b="0" i="1" u="none" strike="noStrike" cap="none" normalizeH="0" baseline="0" smtClean="0">
              <a:ln>
                <a:noFill/>
              </a:ln>
              <a:solidFill>
                <a:schemeClr val="tx1"/>
              </a:solidFill>
              <a:effectLst/>
              <a:latin typeface="Georgia" panose="020405020504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1" u="none" strike="noStrike" cap="none" normalizeH="0" baseline="0" smtClean="0">
                <a:ln>
                  <a:noFill/>
                </a:ln>
                <a:solidFill>
                  <a:srgbClr val="FFFFFF"/>
                </a:solidFill>
                <a:effectLst/>
                <a:latin typeface="Georgia" panose="02040502050405020303" pitchFamily="18" charset="0"/>
                <a:hlinkClick r:id="rId3"/>
              </a:rPr>
              <a:t>  </a:t>
            </a:r>
            <a:r>
              <a:rPr kumimoji="0" lang="en-US" sz="6000" b="1" i="1" u="none" strike="noStrike" cap="none" normalizeH="0" baseline="0" smtClean="0">
                <a:ln>
                  <a:noFill/>
                </a:ln>
                <a:solidFill>
                  <a:srgbClr val="FFFFFF"/>
                </a:solidFill>
                <a:effectLst/>
                <a:latin typeface="Georgia" panose="02040502050405020303" pitchFamily="18" charset="0"/>
              </a:rPr>
              <a:t> </a:t>
            </a:r>
            <a:r>
              <a:rPr kumimoji="0" lang="en-US" sz="800" b="1" i="1" u="none" strike="noStrike" cap="none" normalizeH="0" baseline="0" smtClean="0">
                <a:ln>
                  <a:noFill/>
                </a:ln>
                <a:solidFill>
                  <a:srgbClr val="FFFFFF"/>
                </a:solidFill>
                <a:effectLst/>
                <a:latin typeface="Georgia" panose="02040502050405020303" pitchFamily="18" charset="0"/>
              </a:rPr>
              <a:t>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7270" y="3537857"/>
            <a:ext cx="3220477" cy="2155372"/>
          </a:xfrm>
          <a:prstGeom prst="rect">
            <a:avLst/>
          </a:prstGeom>
        </p:spPr>
      </p:pic>
    </p:spTree>
    <p:extLst>
      <p:ext uri="{BB962C8B-B14F-4D97-AF65-F5344CB8AC3E}">
        <p14:creationId xmlns:p14="http://schemas.microsoft.com/office/powerpoint/2010/main" val="1444350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7472"/>
            <a:ext cx="10972800" cy="1118863"/>
          </a:xfrm>
        </p:spPr>
        <p:txBody>
          <a:bodyPr>
            <a:noAutofit/>
          </a:bodyPr>
          <a:lstStyle/>
          <a:p>
            <a:r>
              <a:rPr lang="en-US" sz="2900" cap="small" dirty="0" smtClean="0">
                <a:solidFill>
                  <a:schemeClr val="accent2">
                    <a:lumMod val="75000"/>
                  </a:schemeClr>
                </a:solidFill>
              </a:rPr>
              <a:t>Proposed Ordinance Clearly defines Hotel, Motel and Extended Stay Hotel and Regulates Length of Stay </a:t>
            </a:r>
            <a:endParaRPr lang="en-US" sz="2900" dirty="0"/>
          </a:p>
        </p:txBody>
      </p:sp>
      <p:sp>
        <p:nvSpPr>
          <p:cNvPr id="3" name="Content Placeholder 2"/>
          <p:cNvSpPr>
            <a:spLocks noGrp="1"/>
          </p:cNvSpPr>
          <p:nvPr>
            <p:ph idx="1"/>
          </p:nvPr>
        </p:nvSpPr>
        <p:spPr>
          <a:xfrm>
            <a:off x="609600" y="1466335"/>
            <a:ext cx="10972800" cy="5010665"/>
          </a:xfrm>
        </p:spPr>
        <p:txBody>
          <a:bodyPr>
            <a:normAutofit/>
          </a:bodyPr>
          <a:lstStyle/>
          <a:p>
            <a:r>
              <a:rPr lang="en-US" sz="1900" dirty="0" smtClean="0"/>
              <a:t>“Hotels” or “Motels” defined as any </a:t>
            </a:r>
            <a:r>
              <a:rPr lang="en-US" sz="1900" dirty="0"/>
              <a:t>structure consisting of one or more buildings, with more than five dwelling units with provisions for </a:t>
            </a:r>
            <a:r>
              <a:rPr lang="en-US" sz="1900" u="sng" dirty="0"/>
              <a:t>transient living</a:t>
            </a:r>
            <a:r>
              <a:rPr lang="en-US" sz="1900" dirty="0"/>
              <a:t>, sanitation, and </a:t>
            </a:r>
            <a:r>
              <a:rPr lang="en-US" sz="1900" dirty="0" smtClean="0"/>
              <a:t>sleeping</a:t>
            </a:r>
            <a:r>
              <a:rPr lang="en-US" sz="1900" dirty="0"/>
              <a:t> where temporary lodging of 30 days or less is offered for pay and is not intended for long-term </a:t>
            </a:r>
            <a:r>
              <a:rPr lang="en-US" sz="1900" dirty="0" smtClean="0"/>
              <a:t>occupancy.</a:t>
            </a:r>
          </a:p>
          <a:p>
            <a:endParaRPr lang="en-US" sz="1900" dirty="0" smtClean="0"/>
          </a:p>
          <a:p>
            <a:r>
              <a:rPr lang="en-US" sz="1900" dirty="0" smtClean="0"/>
              <a:t>“Extended-Stay </a:t>
            </a:r>
            <a:r>
              <a:rPr lang="en-US" sz="1900" dirty="0"/>
              <a:t>H</a:t>
            </a:r>
            <a:r>
              <a:rPr lang="en-US" sz="1900" dirty="0" smtClean="0"/>
              <a:t>otels” defined as structures with more than five (5) dwelling units with provisions for living, sanitation and sleeping that are utilized for </a:t>
            </a:r>
            <a:r>
              <a:rPr lang="en-US" sz="1900" u="sng" dirty="0" smtClean="0"/>
              <a:t>temporary residence </a:t>
            </a:r>
            <a:r>
              <a:rPr lang="en-US" sz="1900" dirty="0" smtClean="0"/>
              <a:t>by persons for </a:t>
            </a:r>
            <a:r>
              <a:rPr lang="en-US" sz="1900" u="sng" dirty="0" smtClean="0"/>
              <a:t>non-transient </a:t>
            </a:r>
            <a:r>
              <a:rPr lang="en-US" sz="1900" dirty="0" smtClean="0"/>
              <a:t>extended stays or stays longer than 30 days. </a:t>
            </a:r>
          </a:p>
          <a:p>
            <a:endParaRPr lang="en-US" sz="1900" dirty="0" smtClean="0"/>
          </a:p>
          <a:p>
            <a:r>
              <a:rPr lang="en-US" sz="1900" dirty="0" smtClean="0"/>
              <a:t>Stays greater than </a:t>
            </a:r>
            <a:r>
              <a:rPr lang="en-US" sz="1900" u="sng" dirty="0" smtClean="0"/>
              <a:t>one hundred twenty (120) days</a:t>
            </a:r>
            <a:r>
              <a:rPr lang="en-US" sz="1900" dirty="0" smtClean="0"/>
              <a:t> at an Extended-Stay </a:t>
            </a:r>
            <a:r>
              <a:rPr lang="en-US" sz="1900" dirty="0"/>
              <a:t>H</a:t>
            </a:r>
            <a:r>
              <a:rPr lang="en-US" sz="1900" dirty="0" smtClean="0"/>
              <a:t>otel prohibited except when:</a:t>
            </a:r>
          </a:p>
          <a:p>
            <a:pPr marL="548640" lvl="2" indent="0">
              <a:buNone/>
            </a:pPr>
            <a:r>
              <a:rPr lang="en-US" sz="1500" dirty="0" smtClean="0"/>
              <a:t>1. A written contract or documented agreement exists between an extended-stay and a business, corporation, firm or government agency.</a:t>
            </a:r>
          </a:p>
          <a:p>
            <a:pPr marL="548640" lvl="2" indent="0">
              <a:buNone/>
            </a:pPr>
            <a:r>
              <a:rPr lang="en-US" sz="1500" dirty="0" smtClean="0"/>
              <a:t>2. Documentation, consistent with HIPPA privacy rules, confirms a hotel guest is considered family or caring for a patient admitted in a local hospital.</a:t>
            </a:r>
          </a:p>
          <a:p>
            <a:pPr marL="548640" lvl="2" indent="0">
              <a:buNone/>
            </a:pPr>
            <a:r>
              <a:rPr lang="en-US" sz="1500" dirty="0" smtClean="0"/>
              <a:t>3. Where a hotel guest has been relocated from their home by a natural disaster or fire. </a:t>
            </a:r>
            <a:endParaRPr lang="en-US" sz="1700" dirty="0" smtClean="0"/>
          </a:p>
          <a:p>
            <a:endParaRPr lang="en-US" sz="1800" dirty="0">
              <a:latin typeface="+mj-lt"/>
            </a:endParaRPr>
          </a:p>
        </p:txBody>
      </p:sp>
      <p:sp>
        <p:nvSpPr>
          <p:cNvPr id="4" name="Slide Number Placeholder 3"/>
          <p:cNvSpPr>
            <a:spLocks noGrp="1"/>
          </p:cNvSpPr>
          <p:nvPr>
            <p:ph type="sldNum" sz="quarter" idx="12"/>
          </p:nvPr>
        </p:nvSpPr>
        <p:spPr/>
        <p:txBody>
          <a:bodyPr/>
          <a:lstStyle/>
          <a:p>
            <a:fld id="{7205CD49-C086-4F8B-9737-232C1DDC4A6A}" type="slidenum">
              <a:rPr lang="en-US" smtClean="0"/>
              <a:pPr/>
              <a:t>4</a:t>
            </a:fld>
            <a:endParaRPr lang="en-US" dirty="0"/>
          </a:p>
        </p:txBody>
      </p:sp>
    </p:spTree>
    <p:extLst>
      <p:ext uri="{BB962C8B-B14F-4D97-AF65-F5344CB8AC3E}">
        <p14:creationId xmlns:p14="http://schemas.microsoft.com/office/powerpoint/2010/main" val="4270294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6219"/>
            <a:ext cx="10972800" cy="990600"/>
          </a:xfrm>
        </p:spPr>
        <p:txBody>
          <a:bodyPr>
            <a:noAutofit/>
          </a:bodyPr>
          <a:lstStyle/>
          <a:p>
            <a:r>
              <a:rPr lang="en-US" sz="2900" cap="small" dirty="0" smtClean="0">
                <a:solidFill>
                  <a:schemeClr val="accent2">
                    <a:lumMod val="75000"/>
                  </a:schemeClr>
                </a:solidFill>
              </a:rPr>
              <a:t>Provisions</a:t>
            </a:r>
            <a:r>
              <a:rPr lang="en-US" sz="3200" cap="small" dirty="0" smtClean="0">
                <a:solidFill>
                  <a:schemeClr val="accent2">
                    <a:lumMod val="75000"/>
                  </a:schemeClr>
                </a:solidFill>
              </a:rPr>
              <a:t> in the proposed ordinance increase responsibilities of hotel owners</a:t>
            </a:r>
            <a:endParaRPr lang="en-US" sz="3200" dirty="0"/>
          </a:p>
        </p:txBody>
      </p:sp>
      <p:sp>
        <p:nvSpPr>
          <p:cNvPr id="3" name="Content Placeholder 2"/>
          <p:cNvSpPr>
            <a:spLocks noGrp="1"/>
          </p:cNvSpPr>
          <p:nvPr>
            <p:ph idx="1"/>
          </p:nvPr>
        </p:nvSpPr>
        <p:spPr>
          <a:xfrm>
            <a:off x="609600" y="2335566"/>
            <a:ext cx="7215963" cy="3540739"/>
          </a:xfrm>
        </p:spPr>
        <p:txBody>
          <a:bodyPr>
            <a:normAutofit fontScale="92500"/>
          </a:bodyPr>
          <a:lstStyle/>
          <a:p>
            <a:r>
              <a:rPr lang="en-US" sz="1800" dirty="0" smtClean="0"/>
              <a:t>Hourly rentals are prohibited</a:t>
            </a:r>
          </a:p>
          <a:p>
            <a:r>
              <a:rPr lang="en-US" sz="1800" dirty="0"/>
              <a:t>All handicap parking must be in compliance with state and local </a:t>
            </a:r>
            <a:r>
              <a:rPr lang="en-US" sz="1800" dirty="0" smtClean="0"/>
              <a:t>laws</a:t>
            </a:r>
            <a:endParaRPr lang="en-US" sz="1800" dirty="0"/>
          </a:p>
          <a:p>
            <a:r>
              <a:rPr lang="en-US" sz="1800" dirty="0"/>
              <a:t>All vehicles parked on any hotel’s premises must be in good working </a:t>
            </a:r>
            <a:r>
              <a:rPr lang="en-US" sz="1800" dirty="0" smtClean="0"/>
              <a:t>order</a:t>
            </a:r>
          </a:p>
          <a:p>
            <a:r>
              <a:rPr lang="en-US" sz="1800" dirty="0" smtClean="0"/>
              <a:t>All </a:t>
            </a:r>
            <a:r>
              <a:rPr lang="en-US" sz="1800" dirty="0"/>
              <a:t>newly-constructed hotels, motels, and extended-stay hotels must have magnetic or electronic keycard/locking devices for access to public entry points</a:t>
            </a:r>
          </a:p>
          <a:p>
            <a:pPr lvl="0"/>
            <a:r>
              <a:rPr lang="en-US" sz="1800" dirty="0"/>
              <a:t>All newly constructed extended-stay hotels must </a:t>
            </a:r>
            <a:r>
              <a:rPr lang="en-US" sz="1800" dirty="0" smtClean="0"/>
              <a:t>have the following:</a:t>
            </a:r>
          </a:p>
          <a:p>
            <a:pPr marL="347663" lvl="0" indent="-182563">
              <a:buFont typeface="Courier New" panose="02070309020205020404" pitchFamily="49" charset="0"/>
              <a:buChar char="o"/>
            </a:pPr>
            <a:r>
              <a:rPr lang="en-US" sz="1800" dirty="0"/>
              <a:t>E</a:t>
            </a:r>
            <a:r>
              <a:rPr lang="en-US" sz="1800" dirty="0" smtClean="0"/>
              <a:t>nclosed</a:t>
            </a:r>
            <a:r>
              <a:rPr lang="en-US" sz="1800" dirty="0"/>
              <a:t>, heated and air conditioned laundry space containing at least three clothes washers and three clothes dryers for </a:t>
            </a:r>
            <a:r>
              <a:rPr lang="en-US" sz="1800" dirty="0" smtClean="0"/>
              <a:t>guests</a:t>
            </a:r>
          </a:p>
          <a:p>
            <a:pPr marL="347663" lvl="0" indent="-182563">
              <a:buFont typeface="Courier New" panose="02070309020205020404" pitchFamily="49" charset="0"/>
              <a:buChar char="o"/>
            </a:pPr>
            <a:r>
              <a:rPr lang="en-US" sz="1800" dirty="0"/>
              <a:t>M</a:t>
            </a:r>
            <a:r>
              <a:rPr lang="en-US" sz="1800" dirty="0" smtClean="0"/>
              <a:t>inimum </a:t>
            </a:r>
            <a:r>
              <a:rPr lang="en-US" sz="1800" dirty="0"/>
              <a:t>of one thousand (1,000) square feet for recreational use by </a:t>
            </a:r>
            <a:r>
              <a:rPr lang="en-US" sz="1800" dirty="0" smtClean="0"/>
              <a:t>guests </a:t>
            </a:r>
            <a:endParaRPr lang="en-US" sz="1800" dirty="0"/>
          </a:p>
          <a:p>
            <a:endParaRPr lang="en-US" sz="1800" dirty="0" smtClean="0"/>
          </a:p>
        </p:txBody>
      </p:sp>
      <p:sp>
        <p:nvSpPr>
          <p:cNvPr id="4" name="Slide Number Placeholder 3"/>
          <p:cNvSpPr>
            <a:spLocks noGrp="1"/>
          </p:cNvSpPr>
          <p:nvPr>
            <p:ph type="sldNum" sz="quarter" idx="12"/>
          </p:nvPr>
        </p:nvSpPr>
        <p:spPr/>
        <p:txBody>
          <a:bodyPr/>
          <a:lstStyle/>
          <a:p>
            <a:fld id="{7205CD49-C086-4F8B-9737-232C1DDC4A6A}" type="slidenum">
              <a:rPr lang="en-US" smtClean="0"/>
              <a:pPr/>
              <a:t>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2376953"/>
            <a:ext cx="1605064" cy="139322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0206" y="2376953"/>
            <a:ext cx="1392194" cy="139322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327" y="4310311"/>
            <a:ext cx="2613626" cy="1578527"/>
          </a:xfrm>
          <a:prstGeom prst="rect">
            <a:avLst/>
          </a:prstGeom>
        </p:spPr>
      </p:pic>
    </p:spTree>
    <p:extLst>
      <p:ext uri="{BB962C8B-B14F-4D97-AF65-F5344CB8AC3E}">
        <p14:creationId xmlns:p14="http://schemas.microsoft.com/office/powerpoint/2010/main" val="3926140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3081"/>
            <a:ext cx="10972800" cy="1070919"/>
          </a:xfrm>
        </p:spPr>
        <p:txBody>
          <a:bodyPr>
            <a:noAutofit/>
          </a:bodyPr>
          <a:lstStyle/>
          <a:p>
            <a:r>
              <a:rPr lang="en-US" sz="3000" cap="small" dirty="0" smtClean="0">
                <a:solidFill>
                  <a:schemeClr val="accent2">
                    <a:lumMod val="75000"/>
                  </a:schemeClr>
                </a:solidFill>
              </a:rPr>
              <a:t>Legislation addresses high </a:t>
            </a:r>
            <a:r>
              <a:rPr lang="en-US" sz="3000" cap="small" dirty="0">
                <a:solidFill>
                  <a:schemeClr val="accent2">
                    <a:lumMod val="75000"/>
                  </a:schemeClr>
                </a:solidFill>
              </a:rPr>
              <a:t>i</a:t>
            </a:r>
            <a:r>
              <a:rPr lang="en-US" sz="3000" cap="small" dirty="0" smtClean="0">
                <a:solidFill>
                  <a:schemeClr val="accent2">
                    <a:lumMod val="75000"/>
                  </a:schemeClr>
                </a:solidFill>
              </a:rPr>
              <a:t>ncidence of sanitation related violations by setting a minimum standard for room cleaning</a:t>
            </a:r>
            <a:endParaRPr lang="en-US" sz="3000" dirty="0"/>
          </a:p>
        </p:txBody>
      </p:sp>
      <p:sp>
        <p:nvSpPr>
          <p:cNvPr id="3" name="Content Placeholder 2"/>
          <p:cNvSpPr>
            <a:spLocks noGrp="1"/>
          </p:cNvSpPr>
          <p:nvPr>
            <p:ph sz="half" idx="1"/>
          </p:nvPr>
        </p:nvSpPr>
        <p:spPr>
          <a:xfrm>
            <a:off x="609600" y="1930623"/>
            <a:ext cx="6780028" cy="3959815"/>
          </a:xfrm>
        </p:spPr>
        <p:txBody>
          <a:bodyPr>
            <a:noAutofit/>
          </a:bodyPr>
          <a:lstStyle/>
          <a:p>
            <a:r>
              <a:rPr lang="en-US" sz="1800" dirty="0" smtClean="0"/>
              <a:t>Requires housekeeping to be included in room rate. Rooms must be cleaned before new guests check in and no less than once every seven (7) days.</a:t>
            </a:r>
          </a:p>
          <a:p>
            <a:pPr marL="0" indent="0">
              <a:buNone/>
            </a:pPr>
            <a:endParaRPr lang="en-US" sz="1800" dirty="0"/>
          </a:p>
          <a:p>
            <a:r>
              <a:rPr lang="en-US" sz="1800" dirty="0"/>
              <a:t>Each hotel, motel, and extended-stay hotel must maintain a log that documents when each room is cleaned.  The log must be maintained for 120 days for extended-stay hotels and must be maintained for 30 days for hotels and motels. </a:t>
            </a:r>
            <a:endParaRPr lang="en-US" sz="1800" dirty="0" smtClean="0"/>
          </a:p>
          <a:p>
            <a:endParaRPr lang="en-US" sz="1800" dirty="0"/>
          </a:p>
          <a:p>
            <a:r>
              <a:rPr lang="en-US" sz="1800" dirty="0" smtClean="0"/>
              <a:t>Setting a minimum standard for Sanitation in Hotels, Motels and Extended-Stay hotels </a:t>
            </a:r>
            <a:r>
              <a:rPr lang="en-US" sz="1800" dirty="0"/>
              <a:t>will </a:t>
            </a:r>
            <a:r>
              <a:rPr lang="en-US" sz="1800" dirty="0" smtClean="0"/>
              <a:t>decrease the incidence vermin infestation and increase quality of life in these establishments</a:t>
            </a:r>
            <a:endParaRPr lang="en-US" sz="1800" dirty="0"/>
          </a:p>
        </p:txBody>
      </p:sp>
      <p:sp>
        <p:nvSpPr>
          <p:cNvPr id="4" name="Slide Number Placeholder 3"/>
          <p:cNvSpPr>
            <a:spLocks noGrp="1"/>
          </p:cNvSpPr>
          <p:nvPr>
            <p:ph type="sldNum" sz="quarter" idx="12"/>
          </p:nvPr>
        </p:nvSpPr>
        <p:spPr/>
        <p:txBody>
          <a:bodyPr/>
          <a:lstStyle/>
          <a:p>
            <a:fld id="{7205CD49-C086-4F8B-9737-232C1DDC4A6A}" type="slidenum">
              <a:rPr lang="en-US" smtClean="0"/>
              <a:pPr/>
              <a:t>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554" y="1930623"/>
            <a:ext cx="2792627" cy="1696096"/>
          </a:xfrm>
          <a:prstGeom prst="rect">
            <a:avLst/>
          </a:prstGeom>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7554" y="4209535"/>
            <a:ext cx="2822953" cy="2084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78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20131"/>
            <a:ext cx="10758617" cy="1128584"/>
          </a:xfrm>
        </p:spPr>
        <p:txBody>
          <a:bodyPr>
            <a:noAutofit/>
          </a:bodyPr>
          <a:lstStyle/>
          <a:p>
            <a:r>
              <a:rPr lang="en-US" sz="2800" cap="small" dirty="0" smtClean="0">
                <a:solidFill>
                  <a:schemeClr val="accent2">
                    <a:lumMod val="75000"/>
                  </a:schemeClr>
                </a:solidFill>
              </a:rPr>
              <a:t>Strengthened security measures and record-keeping requirements will assist police and other enforcement officers</a:t>
            </a:r>
            <a:endParaRPr lang="en-US" sz="2800" dirty="0"/>
          </a:p>
        </p:txBody>
      </p:sp>
      <p:sp>
        <p:nvSpPr>
          <p:cNvPr id="3" name="Content Placeholder 2"/>
          <p:cNvSpPr>
            <a:spLocks noGrp="1"/>
          </p:cNvSpPr>
          <p:nvPr>
            <p:ph idx="1"/>
          </p:nvPr>
        </p:nvSpPr>
        <p:spPr>
          <a:xfrm>
            <a:off x="683741" y="1548715"/>
            <a:ext cx="6928021" cy="4269468"/>
          </a:xfrm>
        </p:spPr>
        <p:txBody>
          <a:bodyPr>
            <a:normAutofit fontScale="25000" lnSpcReduction="20000"/>
          </a:bodyPr>
          <a:lstStyle/>
          <a:p>
            <a:pPr marL="0" indent="0">
              <a:buNone/>
            </a:pPr>
            <a:r>
              <a:rPr lang="en-US" sz="6800" b="1" dirty="0" smtClean="0"/>
              <a:t>Proposed ordinance includes strong reporting and record-keeping requirements</a:t>
            </a:r>
          </a:p>
          <a:p>
            <a:r>
              <a:rPr lang="en-US" sz="6800" dirty="0" smtClean="0"/>
              <a:t>Must maintain a record of the hotel guest’s vehicle </a:t>
            </a:r>
            <a:r>
              <a:rPr lang="en-US" sz="6800" dirty="0"/>
              <a:t>information </a:t>
            </a:r>
            <a:endParaRPr lang="en-US" sz="6800" dirty="0" smtClean="0"/>
          </a:p>
          <a:p>
            <a:r>
              <a:rPr lang="en-US" sz="6800" dirty="0" smtClean="0"/>
              <a:t>Must keep a record of </a:t>
            </a:r>
            <a:r>
              <a:rPr lang="en-US" sz="6800" dirty="0"/>
              <a:t>all rental agreements between the </a:t>
            </a:r>
            <a:r>
              <a:rPr lang="en-US" sz="6800" dirty="0" smtClean="0"/>
              <a:t>hotel </a:t>
            </a:r>
            <a:r>
              <a:rPr lang="en-US" sz="6800" dirty="0"/>
              <a:t>and all patrons and their guests, for no les than 180 days after the rental </a:t>
            </a:r>
            <a:r>
              <a:rPr lang="en-US" sz="6800" dirty="0" smtClean="0"/>
              <a:t>agreement</a:t>
            </a:r>
          </a:p>
          <a:p>
            <a:pPr lvl="0"/>
            <a:r>
              <a:rPr lang="en-US" sz="6800" dirty="0"/>
              <a:t>All Hotel, Motel, Extended Stay Hotel owners are required to report violations of law to the DeKalb County Police Department that were either witnessed or made known to them by an employee, patron, guest, visitor or other person on the premises</a:t>
            </a:r>
            <a:r>
              <a:rPr lang="en-US" sz="6800" dirty="0" smtClean="0"/>
              <a:t>.</a:t>
            </a:r>
          </a:p>
          <a:p>
            <a:pPr lvl="0"/>
            <a:endParaRPr lang="en-US" sz="6000" dirty="0" smtClean="0"/>
          </a:p>
          <a:p>
            <a:pPr marL="0" indent="0">
              <a:buNone/>
            </a:pPr>
            <a:r>
              <a:rPr lang="en-US" sz="6800" b="1" dirty="0" smtClean="0"/>
              <a:t>Additional security requirements will protect patrons</a:t>
            </a:r>
          </a:p>
          <a:p>
            <a:r>
              <a:rPr lang="en-US" sz="6800" dirty="0"/>
              <a:t>E</a:t>
            </a:r>
            <a:r>
              <a:rPr lang="en-US" sz="6800" dirty="0" smtClean="0"/>
              <a:t>xterior </a:t>
            </a:r>
            <a:r>
              <a:rPr lang="en-US" sz="6800" dirty="0"/>
              <a:t>doors (other than lobby doors) </a:t>
            </a:r>
            <a:r>
              <a:rPr lang="en-US" sz="6800" dirty="0" smtClean="0"/>
              <a:t>must </a:t>
            </a:r>
            <a:r>
              <a:rPr lang="en-US" sz="6800" dirty="0"/>
              <a:t>be locked between the hours of 9:00 pm and 6:00 am and shall be equipped with an </a:t>
            </a:r>
            <a:r>
              <a:rPr lang="en-US" sz="6800" dirty="0" smtClean="0"/>
              <a:t>alarm</a:t>
            </a:r>
            <a:endParaRPr lang="en-US" sz="6800" dirty="0"/>
          </a:p>
          <a:p>
            <a:r>
              <a:rPr lang="en-US" sz="6800" dirty="0" smtClean="0"/>
              <a:t>A Video Surveillance System (VSS) must be installed </a:t>
            </a:r>
            <a:r>
              <a:rPr lang="en-US" sz="6800" dirty="0"/>
              <a:t>within one year of the effective date of this ordinance. All VSS shall have no less than one camera dedicated to each register or check–out stand, entrance/exit, interior hallway and lobby, swimming pool area, exercise facility, loading dock, and parking lots or areas designated for customer and/or employee parking use. </a:t>
            </a:r>
          </a:p>
          <a:p>
            <a:pPr lvl="0"/>
            <a:r>
              <a:rPr lang="en-US" sz="6800" dirty="0" smtClean="0"/>
              <a:t>A security guard or security fencing must be in place</a:t>
            </a:r>
          </a:p>
          <a:p>
            <a:pPr marL="0" lvl="0" indent="0">
              <a:buNone/>
            </a:pPr>
            <a:endParaRPr lang="en-US" sz="6000" dirty="0" smtClean="0"/>
          </a:p>
          <a:p>
            <a:endParaRPr lang="en-US" sz="1600" dirty="0"/>
          </a:p>
        </p:txBody>
      </p:sp>
      <p:sp>
        <p:nvSpPr>
          <p:cNvPr id="4" name="Slide Number Placeholder 3"/>
          <p:cNvSpPr>
            <a:spLocks noGrp="1"/>
          </p:cNvSpPr>
          <p:nvPr>
            <p:ph type="sldNum" sz="quarter" idx="12"/>
          </p:nvPr>
        </p:nvSpPr>
        <p:spPr/>
        <p:txBody>
          <a:bodyPr/>
          <a:lstStyle/>
          <a:p>
            <a:fld id="{7205CD49-C086-4F8B-9737-232C1DDC4A6A}" type="slidenum">
              <a:rPr lang="en-US" smtClean="0"/>
              <a:pPr/>
              <a:t>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7908" y="4193639"/>
            <a:ext cx="2993291" cy="21023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7908" y="2074505"/>
            <a:ext cx="2993292" cy="1963907"/>
          </a:xfrm>
          <a:prstGeom prst="rect">
            <a:avLst/>
          </a:prstGeom>
        </p:spPr>
      </p:pic>
    </p:spTree>
    <p:extLst>
      <p:ext uri="{BB962C8B-B14F-4D97-AF65-F5344CB8AC3E}">
        <p14:creationId xmlns:p14="http://schemas.microsoft.com/office/powerpoint/2010/main" val="2041500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cap="small" dirty="0">
                <a:solidFill>
                  <a:schemeClr val="accent2">
                    <a:lumMod val="75000"/>
                  </a:schemeClr>
                </a:solidFill>
              </a:rPr>
              <a:t>Proposed </a:t>
            </a:r>
            <a:r>
              <a:rPr lang="en-US" sz="2600" cap="small" dirty="0" smtClean="0">
                <a:solidFill>
                  <a:schemeClr val="accent2">
                    <a:lumMod val="75000"/>
                  </a:schemeClr>
                </a:solidFill>
              </a:rPr>
              <a:t>ordinance reduces fire risk to hotel guests by strengthening requirements for smoke </a:t>
            </a:r>
            <a:r>
              <a:rPr lang="en-US" sz="2600" cap="small" dirty="0">
                <a:solidFill>
                  <a:schemeClr val="accent2">
                    <a:lumMod val="75000"/>
                  </a:schemeClr>
                </a:solidFill>
              </a:rPr>
              <a:t>d</a:t>
            </a:r>
            <a:r>
              <a:rPr lang="en-US" sz="2600" cap="small" dirty="0" smtClean="0">
                <a:solidFill>
                  <a:schemeClr val="accent2">
                    <a:lumMod val="75000"/>
                  </a:schemeClr>
                </a:solidFill>
              </a:rPr>
              <a:t>etectors and </a:t>
            </a:r>
            <a:r>
              <a:rPr lang="en-US" sz="2600" cap="small" dirty="0">
                <a:solidFill>
                  <a:schemeClr val="accent2">
                    <a:lumMod val="75000"/>
                  </a:schemeClr>
                </a:solidFill>
              </a:rPr>
              <a:t>s</a:t>
            </a:r>
            <a:r>
              <a:rPr lang="en-US" sz="2600" cap="small" dirty="0" smtClean="0">
                <a:solidFill>
                  <a:schemeClr val="accent2">
                    <a:lumMod val="75000"/>
                  </a:schemeClr>
                </a:solidFill>
              </a:rPr>
              <a:t>prinkler </a:t>
            </a:r>
            <a:r>
              <a:rPr lang="en-US" sz="2600" cap="small" dirty="0">
                <a:solidFill>
                  <a:schemeClr val="accent2">
                    <a:lumMod val="75000"/>
                  </a:schemeClr>
                </a:solidFill>
              </a:rPr>
              <a:t>s</a:t>
            </a:r>
            <a:r>
              <a:rPr lang="en-US" sz="2600" cap="small" dirty="0" smtClean="0">
                <a:solidFill>
                  <a:schemeClr val="accent2">
                    <a:lumMod val="75000"/>
                  </a:schemeClr>
                </a:solidFill>
              </a:rPr>
              <a:t>ystems</a:t>
            </a:r>
            <a:endParaRPr lang="en-US" sz="2600" dirty="0"/>
          </a:p>
        </p:txBody>
      </p:sp>
      <p:sp>
        <p:nvSpPr>
          <p:cNvPr id="3" name="Content Placeholder 2"/>
          <p:cNvSpPr>
            <a:spLocks noGrp="1"/>
          </p:cNvSpPr>
          <p:nvPr>
            <p:ph sz="half" idx="1"/>
          </p:nvPr>
        </p:nvSpPr>
        <p:spPr>
          <a:xfrm>
            <a:off x="609600" y="1709928"/>
            <a:ext cx="5384800" cy="4681728"/>
          </a:xfrm>
        </p:spPr>
        <p:txBody>
          <a:bodyPr>
            <a:normAutofit/>
          </a:bodyPr>
          <a:lstStyle/>
          <a:p>
            <a:r>
              <a:rPr lang="en-US" sz="1700" dirty="0" smtClean="0"/>
              <a:t>The proposed ordinance requires existing and newly constructed hotels, motels and extended-stay hotels to be brought into compliance with sprinkler requirements required by state law for new construction</a:t>
            </a:r>
          </a:p>
          <a:p>
            <a:pPr lvl="1"/>
            <a:r>
              <a:rPr lang="en-US" sz="1600" dirty="0" smtClean="0"/>
              <a:t>Two Year extension allowed if hotels implement a “no smoking” policy and have no kitchen facilities within 60 days.</a:t>
            </a:r>
          </a:p>
          <a:p>
            <a:pPr lvl="1"/>
            <a:r>
              <a:rPr lang="en-US" sz="1600" dirty="0" smtClean="0"/>
              <a:t>Sprinkler systems not required in buildings where door opens outside at the street of finished ground level; exterior exit access is arranged in accordance with NFPA in buildings three (3) stories or less</a:t>
            </a:r>
          </a:p>
          <a:p>
            <a:pPr lvl="1"/>
            <a:endParaRPr lang="en-US" sz="1200" dirty="0"/>
          </a:p>
        </p:txBody>
      </p:sp>
      <p:sp>
        <p:nvSpPr>
          <p:cNvPr id="4" name="Slide Number Placeholder 3"/>
          <p:cNvSpPr>
            <a:spLocks noGrp="1"/>
          </p:cNvSpPr>
          <p:nvPr>
            <p:ph type="sldNum" sz="quarter" idx="12"/>
          </p:nvPr>
        </p:nvSpPr>
        <p:spPr/>
        <p:txBody>
          <a:bodyPr/>
          <a:lstStyle/>
          <a:p>
            <a:fld id="{7205CD49-C086-4F8B-9737-232C1DDC4A6A}" type="slidenum">
              <a:rPr lang="en-US" smtClean="0"/>
              <a:pPr/>
              <a:t>8</a:t>
            </a:fld>
            <a:endParaRPr lang="en-US" dirty="0"/>
          </a:p>
        </p:txBody>
      </p:sp>
      <p:sp>
        <p:nvSpPr>
          <p:cNvPr id="8" name="Content Placeholder 7"/>
          <p:cNvSpPr>
            <a:spLocks noGrp="1"/>
          </p:cNvSpPr>
          <p:nvPr>
            <p:ph sz="half" idx="2"/>
          </p:nvPr>
        </p:nvSpPr>
        <p:spPr/>
        <p:txBody>
          <a:bodyPr>
            <a:normAutofit/>
          </a:bodyPr>
          <a:lstStyle/>
          <a:p>
            <a:r>
              <a:rPr lang="en-US" sz="1700" dirty="0" smtClean="0"/>
              <a:t>New and </a:t>
            </a:r>
            <a:r>
              <a:rPr lang="en-US" sz="1700" dirty="0"/>
              <a:t>existing </a:t>
            </a:r>
            <a:r>
              <a:rPr lang="en-US" sz="1700" dirty="0" smtClean="0"/>
              <a:t>hotels, motels, </a:t>
            </a:r>
            <a:r>
              <a:rPr lang="en-US" sz="1700" dirty="0"/>
              <a:t>or extended-stay </a:t>
            </a:r>
            <a:r>
              <a:rPr lang="en-US" sz="1700" dirty="0" smtClean="0"/>
              <a:t>hotels are required to be equipped with </a:t>
            </a:r>
            <a:r>
              <a:rPr lang="en-US" sz="1700" dirty="0"/>
              <a:t>a </a:t>
            </a:r>
            <a:r>
              <a:rPr lang="en-US" sz="1700" u="sng" dirty="0"/>
              <a:t>hard wired smoke detector </a:t>
            </a:r>
            <a:r>
              <a:rPr lang="en-US" sz="1700" dirty="0"/>
              <a:t>or </a:t>
            </a:r>
            <a:r>
              <a:rPr lang="en-US" sz="1700" dirty="0" smtClean="0"/>
              <a:t>tamper-proof, ten year smoke alarms</a:t>
            </a:r>
            <a:endParaRPr lang="en-US" sz="1700" u="sng" dirty="0" smtClean="0"/>
          </a:p>
          <a:p>
            <a:r>
              <a:rPr lang="en-US" sz="1700" dirty="0" smtClean="0"/>
              <a:t>All </a:t>
            </a:r>
            <a:r>
              <a:rPr lang="en-US" sz="1700" dirty="0"/>
              <a:t>smoke detectors or alarms must be installed and approved by the Fire Marshal within one hundred and eighty (180) days after the effective date of this ordinance.</a:t>
            </a:r>
          </a:p>
          <a:p>
            <a:pPr marL="0" indent="0">
              <a:buNone/>
            </a:pP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448" y="4942704"/>
            <a:ext cx="4032422" cy="1598304"/>
          </a:xfrm>
          <a:prstGeom prst="rect">
            <a:avLst/>
          </a:prstGeom>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456050" y="5049795"/>
            <a:ext cx="3486652" cy="164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891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cap="small" dirty="0" smtClean="0">
                <a:solidFill>
                  <a:schemeClr val="accent2">
                    <a:lumMod val="75000"/>
                  </a:schemeClr>
                </a:solidFill>
              </a:rPr>
              <a:t>The ordinance will be enforced by Police, Fire, Code Enforcement, and Health Department Officials</a:t>
            </a:r>
            <a:endParaRPr lang="en-US" sz="3000" dirty="0"/>
          </a:p>
        </p:txBody>
      </p:sp>
      <p:sp>
        <p:nvSpPr>
          <p:cNvPr id="6" name="Content Placeholder 5"/>
          <p:cNvSpPr>
            <a:spLocks noGrp="1"/>
          </p:cNvSpPr>
          <p:nvPr>
            <p:ph sz="half" idx="1"/>
          </p:nvPr>
        </p:nvSpPr>
        <p:spPr>
          <a:xfrm>
            <a:off x="446567" y="1673352"/>
            <a:ext cx="5547833" cy="4718304"/>
          </a:xfrm>
        </p:spPr>
        <p:txBody>
          <a:bodyPr>
            <a:normAutofit fontScale="92500"/>
          </a:bodyPr>
          <a:lstStyle/>
          <a:p>
            <a:pPr lvl="0"/>
            <a:r>
              <a:rPr lang="en-US" sz="1800" dirty="0"/>
              <a:t>All hotels, motels, and extended-stay hotels </a:t>
            </a:r>
            <a:r>
              <a:rPr lang="en-US" sz="1800" dirty="0" smtClean="0"/>
              <a:t>are required to operate </a:t>
            </a:r>
            <a:r>
              <a:rPr lang="en-US" sz="1800" dirty="0"/>
              <a:t>in compliance with all zoning, building code, fire safety code, health code, and other ordinances and laws of the county and the </a:t>
            </a:r>
            <a:r>
              <a:rPr lang="en-US" sz="1800" dirty="0" smtClean="0"/>
              <a:t>state.</a:t>
            </a:r>
          </a:p>
          <a:p>
            <a:pPr marL="0" lvl="0" indent="0">
              <a:buNone/>
            </a:pPr>
            <a:endParaRPr lang="en-US" sz="1800" dirty="0" smtClean="0"/>
          </a:p>
          <a:p>
            <a:r>
              <a:rPr lang="en-US" sz="1800" dirty="0"/>
              <a:t>Any hotel, motel, or extended-stay hotel </a:t>
            </a:r>
            <a:r>
              <a:rPr lang="en-US" sz="1800" dirty="0" smtClean="0"/>
              <a:t>that is found to be in violation of certain provisions in this ordinance </a:t>
            </a:r>
            <a:r>
              <a:rPr lang="en-US" sz="1800" u="sng" dirty="0"/>
              <a:t>may be declared to be unlawful and a public nuisance</a:t>
            </a:r>
            <a:r>
              <a:rPr lang="en-US" sz="1800" dirty="0"/>
              <a:t>. The county </a:t>
            </a:r>
            <a:r>
              <a:rPr lang="en-US" sz="1800" dirty="0" smtClean="0"/>
              <a:t>will have the authority to commence </a:t>
            </a:r>
            <a:r>
              <a:rPr lang="en-US" sz="1800" dirty="0"/>
              <a:t>actions or proceedings for abatement, removal or enjoinment </a:t>
            </a:r>
            <a:r>
              <a:rPr lang="en-US" sz="1800" dirty="0" smtClean="0"/>
              <a:t>provided </a:t>
            </a:r>
            <a:r>
              <a:rPr lang="en-US" sz="1800" dirty="0"/>
              <a:t>by state law and the DeKalb County Code of Ordinances</a:t>
            </a:r>
            <a:r>
              <a:rPr lang="en-US" sz="1800" dirty="0" smtClean="0"/>
              <a:t>.</a:t>
            </a:r>
          </a:p>
          <a:p>
            <a:pPr marL="0" indent="0">
              <a:buNone/>
            </a:pPr>
            <a:endParaRPr lang="en-US" sz="1800" dirty="0" smtClean="0"/>
          </a:p>
          <a:p>
            <a:r>
              <a:rPr lang="en-US" sz="1800" dirty="0" smtClean="0"/>
              <a:t>Authorized sworn </a:t>
            </a:r>
            <a:r>
              <a:rPr lang="en-US" sz="1800" dirty="0"/>
              <a:t>officers </a:t>
            </a:r>
            <a:r>
              <a:rPr lang="en-US" sz="1800" dirty="0" smtClean="0"/>
              <a:t>may inspect </a:t>
            </a:r>
            <a:r>
              <a:rPr lang="en-US" sz="1800" dirty="0"/>
              <a:t>establishments governed under this section during the hours in which the premises are open for business.</a:t>
            </a:r>
          </a:p>
          <a:p>
            <a:pPr lvl="0"/>
            <a:endParaRPr lang="en-US" sz="1800" dirty="0"/>
          </a:p>
          <a:p>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971748" y="1673352"/>
            <a:ext cx="2376504" cy="1754614"/>
          </a:xfrm>
        </p:spPr>
      </p:pic>
      <p:sp>
        <p:nvSpPr>
          <p:cNvPr id="5" name="Slide Number Placeholder 4"/>
          <p:cNvSpPr>
            <a:spLocks noGrp="1"/>
          </p:cNvSpPr>
          <p:nvPr>
            <p:ph type="sldNum" sz="quarter" idx="12"/>
          </p:nvPr>
        </p:nvSpPr>
        <p:spPr/>
        <p:txBody>
          <a:bodyPr/>
          <a:lstStyle/>
          <a:p>
            <a:fld id="{7205CD49-C086-4F8B-9737-232C1DDC4A6A}" type="slidenum">
              <a:rPr lang="en-US" smtClean="0"/>
              <a:pPr/>
              <a:t>9</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0" y="1585459"/>
            <a:ext cx="2600569" cy="19304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7629" y="3946769"/>
            <a:ext cx="2407340" cy="208995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144" y="3937384"/>
            <a:ext cx="2587256" cy="2099336"/>
          </a:xfrm>
          <a:prstGeom prst="rect">
            <a:avLst/>
          </a:prstGeom>
        </p:spPr>
      </p:pic>
    </p:spTree>
    <p:extLst>
      <p:ext uri="{BB962C8B-B14F-4D97-AF65-F5344CB8AC3E}">
        <p14:creationId xmlns:p14="http://schemas.microsoft.com/office/powerpoint/2010/main" val="1796200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4082</TotalTime>
  <Words>1281</Words>
  <Application>Microsoft Office PowerPoint</Application>
  <PresentationFormat>Widescreen</PresentationFormat>
  <Paragraphs>88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Courier New</vt:lpstr>
      <vt:lpstr>Georgia</vt:lpstr>
      <vt:lpstr>Clarity</vt:lpstr>
      <vt:lpstr>Hotel, Motel and Extended-Stay Hotel Ordinance </vt:lpstr>
      <vt:lpstr>Proposed ordinance provides regulations that improve quality of life for Hotels/Motels and Extended Stay Patrons and surrounding area Residents</vt:lpstr>
      <vt:lpstr>Ordinance Vetted with DCVB and Hotel/Motel Task Force</vt:lpstr>
      <vt:lpstr>Proposed Ordinance Clearly defines Hotel, Motel and Extended Stay Hotel and Regulates Length of Stay </vt:lpstr>
      <vt:lpstr>Provisions in the proposed ordinance increase responsibilities of hotel owners</vt:lpstr>
      <vt:lpstr>Legislation addresses high incidence of sanitation related violations by setting a minimum standard for room cleaning</vt:lpstr>
      <vt:lpstr>Strengthened security measures and record-keeping requirements will assist police and other enforcement officers</vt:lpstr>
      <vt:lpstr>Proposed ordinance reduces fire risk to hotel guests by strengthening requirements for smoke detectors and sprinkler systems</vt:lpstr>
      <vt:lpstr>The ordinance will be enforced by Police, Fire, Code Enforcement, and Health Department Officials</vt:lpstr>
      <vt:lpstr>Next Steps</vt:lpstr>
      <vt:lpstr>Thank You!</vt:lpstr>
    </vt:vector>
  </TitlesOfParts>
  <Company>DeKalb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Hotel, Motel and Extended-Stay Ordinance</dc:title>
  <dc:creator>Washington, Marcus J.</dc:creator>
  <cp:lastModifiedBy>Hill, LaSondra</cp:lastModifiedBy>
  <cp:revision>51</cp:revision>
  <cp:lastPrinted>2017-06-27T12:07:24Z</cp:lastPrinted>
  <dcterms:created xsi:type="dcterms:W3CDTF">2017-06-15T13:51:14Z</dcterms:created>
  <dcterms:modified xsi:type="dcterms:W3CDTF">2017-06-28T16:15:51Z</dcterms:modified>
</cp:coreProperties>
</file>